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T Sans Narrow"/>
      <p:regular r:id="rId26"/>
      <p:bold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Narrow-regular.fntdata"/><Relationship Id="rId25" Type="http://schemas.openxmlformats.org/officeDocument/2006/relationships/slide" Target="slides/slide20.xml"/><Relationship Id="rId28" Type="http://schemas.openxmlformats.org/officeDocument/2006/relationships/font" Target="fonts/OpenSans-regular.fntdata"/><Relationship Id="rId27" Type="http://schemas.openxmlformats.org/officeDocument/2006/relationships/font" Target="fonts/PTSansNarrow-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235bc244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235bc244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235bc244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235bc244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235bc244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235bc244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235bc244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235bc244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235bc244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235bc244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235bc244e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235bc244e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235bc244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235bc244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235bc244e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35bc244e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235bc244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235bc244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235bc244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235bc244e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235bc244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235bc244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235bc244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235bc244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235bc24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235bc24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235bc244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235bc244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235bc244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235bc244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235bc244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235bc244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235bc244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235bc244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235bc244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235bc244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235bc244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235bc244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367150" y="1751775"/>
            <a:ext cx="59520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Website Digg Project</a:t>
            </a:r>
            <a:endParaRPr/>
          </a:p>
          <a:p>
            <a:pPr indent="0" lvl="0" marL="0" rtl="0" algn="r">
              <a:spcBef>
                <a:spcPts val="0"/>
              </a:spcBef>
              <a:spcAft>
                <a:spcPts val="0"/>
              </a:spcAft>
              <a:buNone/>
            </a:pPr>
            <a:r>
              <a:rPr lang="en" sz="1900"/>
              <a:t>Soraia Felício</a:t>
            </a:r>
            <a:endParaRPr sz="1900"/>
          </a:p>
        </p:txBody>
      </p:sp>
      <p:sp>
        <p:nvSpPr>
          <p:cNvPr id="67" name="Google Shape;67;p13"/>
          <p:cNvSpPr txBox="1"/>
          <p:nvPr>
            <p:ph idx="1" type="subTitle"/>
          </p:nvPr>
        </p:nvSpPr>
        <p:spPr>
          <a:xfrm>
            <a:off x="1760925" y="2763150"/>
            <a:ext cx="5952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Analysis of Social Networks and Information</a:t>
            </a:r>
            <a:endParaRPr sz="1900"/>
          </a:p>
          <a:p>
            <a:pPr indent="0" lvl="0" marL="0" rtl="0" algn="ctr">
              <a:spcBef>
                <a:spcPts val="0"/>
              </a:spcBef>
              <a:spcAft>
                <a:spcPts val="0"/>
              </a:spcAft>
              <a:buNone/>
            </a:pPr>
            <a:r>
              <a:rPr lang="en" sz="1900"/>
              <a:t>Professor: Carlos Soares</a:t>
            </a:r>
            <a:endParaRPr sz="1900"/>
          </a:p>
          <a:p>
            <a:pPr indent="0" lvl="0" marL="0" rtl="0" algn="ctr">
              <a:spcBef>
                <a:spcPts val="0"/>
              </a:spcBef>
              <a:spcAft>
                <a:spcPts val="0"/>
              </a:spcAft>
              <a:buNone/>
            </a:pPr>
            <a:r>
              <a:t/>
            </a:r>
            <a:endParaRPr/>
          </a:p>
        </p:txBody>
      </p:sp>
      <p:pic>
        <p:nvPicPr>
          <p:cNvPr id="68" name="Google Shape;68;p13"/>
          <p:cNvPicPr preferRelativeResize="0"/>
          <p:nvPr/>
        </p:nvPicPr>
        <p:blipFill>
          <a:blip r:embed="rId3">
            <a:alphaModFix/>
          </a:blip>
          <a:stretch>
            <a:fillRect/>
          </a:stretch>
        </p:blipFill>
        <p:spPr>
          <a:xfrm>
            <a:off x="310450" y="0"/>
            <a:ext cx="2290475" cy="954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253350" y="219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Coefficient</a:t>
            </a:r>
            <a:endParaRPr/>
          </a:p>
        </p:txBody>
      </p:sp>
      <p:sp>
        <p:nvSpPr>
          <p:cNvPr id="141" name="Google Shape;141;p22"/>
          <p:cNvSpPr txBox="1"/>
          <p:nvPr/>
        </p:nvSpPr>
        <p:spPr>
          <a:xfrm>
            <a:off x="3959750" y="1444375"/>
            <a:ext cx="5184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Analysis about clustering coefficient (Chapter 3, page 49):</a:t>
            </a:r>
            <a:endParaRPr b="1"/>
          </a:p>
          <a:p>
            <a:pPr indent="-317500" lvl="0" marL="457200" rtl="0" algn="just">
              <a:spcBef>
                <a:spcPts val="0"/>
              </a:spcBef>
              <a:spcAft>
                <a:spcPts val="0"/>
              </a:spcAft>
              <a:buSzPts val="1400"/>
              <a:buChar char="●"/>
            </a:pPr>
            <a:r>
              <a:rPr lang="en"/>
              <a:t>86.2% none node's friends are friends with each other (is showed in the pink color);</a:t>
            </a:r>
            <a:endParaRPr/>
          </a:p>
          <a:p>
            <a:pPr indent="-317500" lvl="0" marL="457200" rtl="0" algn="just">
              <a:spcBef>
                <a:spcPts val="0"/>
              </a:spcBef>
              <a:spcAft>
                <a:spcPts val="0"/>
              </a:spcAft>
              <a:buSzPts val="1400"/>
              <a:buChar char="●"/>
            </a:pPr>
            <a:r>
              <a:rPr lang="en"/>
              <a:t>0.96% has about 0.17 of the nodes's friend are friends with each other (is showed in the green color);</a:t>
            </a:r>
            <a:endParaRPr/>
          </a:p>
          <a:p>
            <a:pPr indent="-317500" lvl="0" marL="457200" rtl="0" algn="just">
              <a:spcBef>
                <a:spcPts val="0"/>
              </a:spcBef>
              <a:spcAft>
                <a:spcPts val="0"/>
              </a:spcAft>
              <a:buSzPts val="1400"/>
              <a:buChar char="●"/>
            </a:pPr>
            <a:r>
              <a:rPr lang="en"/>
              <a:t>0.69% has about 0.5 of the node's friend are friends with each other (is showed in the blue color)</a:t>
            </a:r>
            <a:endParaRPr/>
          </a:p>
          <a:p>
            <a:pPr indent="-317500" lvl="0" marL="457200" rtl="0" algn="just">
              <a:spcBef>
                <a:spcPts val="0"/>
              </a:spcBef>
              <a:spcAft>
                <a:spcPts val="0"/>
              </a:spcAft>
              <a:buSzPts val="1400"/>
              <a:buChar char="●"/>
            </a:pPr>
            <a:r>
              <a:rPr lang="en"/>
              <a:t>0.59% has about 0.08 of the node's friend are friends with each other (is showed in the black color)</a:t>
            </a:r>
            <a:endParaRPr/>
          </a:p>
          <a:p>
            <a:pPr indent="-317500" lvl="0" marL="457200" rtl="0" algn="just">
              <a:spcBef>
                <a:spcPts val="0"/>
              </a:spcBef>
              <a:spcAft>
                <a:spcPts val="0"/>
              </a:spcAft>
              <a:buSzPts val="1400"/>
              <a:buChar char="●"/>
            </a:pPr>
            <a:r>
              <a:rPr lang="en"/>
              <a:t>this same analysis is realized with the other colors</a:t>
            </a:r>
            <a:endParaRPr/>
          </a:p>
          <a:p>
            <a:pPr indent="0" lvl="0" marL="457200" rtl="0" algn="l">
              <a:spcBef>
                <a:spcPts val="0"/>
              </a:spcBef>
              <a:spcAft>
                <a:spcPts val="0"/>
              </a:spcAft>
              <a:buNone/>
            </a:pPr>
            <a:r>
              <a:t/>
            </a:r>
            <a:endParaRPr/>
          </a:p>
        </p:txBody>
      </p:sp>
      <p:pic>
        <p:nvPicPr>
          <p:cNvPr id="142" name="Google Shape;142;p22"/>
          <p:cNvPicPr preferRelativeResize="0"/>
          <p:nvPr/>
        </p:nvPicPr>
        <p:blipFill>
          <a:blip r:embed="rId3">
            <a:alphaModFix/>
          </a:blip>
          <a:stretch>
            <a:fillRect/>
          </a:stretch>
        </p:blipFill>
        <p:spPr>
          <a:xfrm>
            <a:off x="79775" y="1661113"/>
            <a:ext cx="3879975" cy="2254775"/>
          </a:xfrm>
          <a:prstGeom prst="rect">
            <a:avLst/>
          </a:prstGeom>
          <a:noFill/>
          <a:ln>
            <a:noFill/>
          </a:ln>
        </p:spPr>
      </p:pic>
      <p:sp>
        <p:nvSpPr>
          <p:cNvPr id="143" name="Google Shape;143;p22"/>
          <p:cNvSpPr txBox="1"/>
          <p:nvPr/>
        </p:nvSpPr>
        <p:spPr>
          <a:xfrm>
            <a:off x="558525" y="4293200"/>
            <a:ext cx="83781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The </a:t>
            </a:r>
            <a:r>
              <a:rPr b="1" lang="en">
                <a:solidFill>
                  <a:srgbClr val="FF0000"/>
                </a:solidFill>
                <a:latin typeface="Open Sans"/>
                <a:ea typeface="Open Sans"/>
                <a:cs typeface="Open Sans"/>
                <a:sym typeface="Open Sans"/>
              </a:rPr>
              <a:t>Clustering Coefficient </a:t>
            </a:r>
            <a:r>
              <a:rPr lang="en">
                <a:latin typeface="Open Sans"/>
                <a:ea typeface="Open Sans"/>
                <a:cs typeface="Open Sans"/>
                <a:sym typeface="Open Sans"/>
              </a:rPr>
              <a:t>of a node </a:t>
            </a:r>
            <a:r>
              <a:rPr b="1" lang="en">
                <a:latin typeface="Open Sans"/>
                <a:ea typeface="Open Sans"/>
                <a:cs typeface="Open Sans"/>
                <a:sym typeface="Open Sans"/>
              </a:rPr>
              <a:t>A</a:t>
            </a:r>
            <a:r>
              <a:rPr lang="en">
                <a:latin typeface="Open Sans"/>
                <a:ea typeface="Open Sans"/>
                <a:cs typeface="Open Sans"/>
                <a:sym typeface="Open Sans"/>
              </a:rPr>
              <a:t> is defined as the probability that two </a:t>
            </a:r>
            <a:r>
              <a:rPr b="1" lang="en">
                <a:latin typeface="Open Sans"/>
                <a:ea typeface="Open Sans"/>
                <a:cs typeface="Open Sans"/>
                <a:sym typeface="Open Sans"/>
              </a:rPr>
              <a:t>randomly</a:t>
            </a:r>
            <a:r>
              <a:rPr lang="en">
                <a:latin typeface="Open Sans"/>
                <a:ea typeface="Open Sans"/>
                <a:cs typeface="Open Sans"/>
                <a:sym typeface="Open Sans"/>
              </a:rPr>
              <a:t> selected friends of </a:t>
            </a:r>
            <a:r>
              <a:rPr b="1" lang="en">
                <a:latin typeface="Open Sans"/>
                <a:ea typeface="Open Sans"/>
                <a:cs typeface="Open Sans"/>
                <a:sym typeface="Open Sans"/>
              </a:rPr>
              <a:t>A</a:t>
            </a:r>
            <a:r>
              <a:rPr lang="en">
                <a:latin typeface="Open Sans"/>
                <a:ea typeface="Open Sans"/>
                <a:cs typeface="Open Sans"/>
                <a:sym typeface="Open Sans"/>
              </a:rPr>
              <a:t> are friends with each other.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253350" y="219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Strongly connected</a:t>
            </a:r>
            <a:endParaRPr/>
          </a:p>
        </p:txBody>
      </p:sp>
      <p:pic>
        <p:nvPicPr>
          <p:cNvPr id="149" name="Google Shape;149;p23"/>
          <p:cNvPicPr preferRelativeResize="0"/>
          <p:nvPr/>
        </p:nvPicPr>
        <p:blipFill>
          <a:blip r:embed="rId3">
            <a:alphaModFix/>
          </a:blip>
          <a:stretch>
            <a:fillRect/>
          </a:stretch>
        </p:blipFill>
        <p:spPr>
          <a:xfrm>
            <a:off x="760950" y="1038075"/>
            <a:ext cx="2680051" cy="2680051"/>
          </a:xfrm>
          <a:prstGeom prst="rect">
            <a:avLst/>
          </a:prstGeom>
          <a:noFill/>
          <a:ln>
            <a:noFill/>
          </a:ln>
        </p:spPr>
      </p:pic>
      <p:pic>
        <p:nvPicPr>
          <p:cNvPr id="150" name="Google Shape;150;p23"/>
          <p:cNvPicPr preferRelativeResize="0"/>
          <p:nvPr/>
        </p:nvPicPr>
        <p:blipFill>
          <a:blip r:embed="rId4">
            <a:alphaModFix/>
          </a:blip>
          <a:stretch>
            <a:fillRect/>
          </a:stretch>
        </p:blipFill>
        <p:spPr>
          <a:xfrm>
            <a:off x="4976775" y="332025"/>
            <a:ext cx="3546799" cy="4044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253350" y="139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Strongly connected</a:t>
            </a:r>
            <a:endParaRPr/>
          </a:p>
        </p:txBody>
      </p:sp>
      <p:pic>
        <p:nvPicPr>
          <p:cNvPr id="156" name="Google Shape;156;p24"/>
          <p:cNvPicPr preferRelativeResize="0"/>
          <p:nvPr/>
        </p:nvPicPr>
        <p:blipFill>
          <a:blip r:embed="rId3">
            <a:alphaModFix/>
          </a:blip>
          <a:stretch>
            <a:fillRect/>
          </a:stretch>
        </p:blipFill>
        <p:spPr>
          <a:xfrm>
            <a:off x="5785950" y="13900"/>
            <a:ext cx="3247350" cy="1696250"/>
          </a:xfrm>
          <a:prstGeom prst="rect">
            <a:avLst/>
          </a:prstGeom>
          <a:noFill/>
          <a:ln>
            <a:noFill/>
          </a:ln>
        </p:spPr>
      </p:pic>
      <p:pic>
        <p:nvPicPr>
          <p:cNvPr id="157" name="Google Shape;157;p24"/>
          <p:cNvPicPr preferRelativeResize="0"/>
          <p:nvPr/>
        </p:nvPicPr>
        <p:blipFill>
          <a:blip r:embed="rId4">
            <a:alphaModFix/>
          </a:blip>
          <a:stretch>
            <a:fillRect/>
          </a:stretch>
        </p:blipFill>
        <p:spPr>
          <a:xfrm>
            <a:off x="85700" y="1821700"/>
            <a:ext cx="6009448" cy="3188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253350" y="-86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Bridge</a:t>
            </a:r>
            <a:endParaRPr/>
          </a:p>
        </p:txBody>
      </p:sp>
      <p:sp>
        <p:nvSpPr>
          <p:cNvPr id="163" name="Google Shape;163;p25"/>
          <p:cNvSpPr txBox="1"/>
          <p:nvPr/>
        </p:nvSpPr>
        <p:spPr>
          <a:xfrm>
            <a:off x="3267825" y="1444375"/>
            <a:ext cx="5876100" cy="61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if </a:t>
            </a:r>
            <a:r>
              <a:rPr b="1" lang="en"/>
              <a:t>deleting</a:t>
            </a:r>
            <a:r>
              <a:rPr lang="en"/>
              <a:t> the edge would increase the distance between A and B to a value </a:t>
            </a:r>
            <a:r>
              <a:rPr b="1" lang="en"/>
              <a:t>three</a:t>
            </a:r>
            <a:r>
              <a:rPr lang="en"/>
              <a:t> of A to B or vice-versa.Thus, A-B is an example of </a:t>
            </a:r>
            <a:r>
              <a:rPr b="1" lang="en">
                <a:solidFill>
                  <a:srgbClr val="FF0000"/>
                </a:solidFill>
              </a:rPr>
              <a:t>local bridge</a:t>
            </a:r>
            <a:r>
              <a:rPr lang="en"/>
              <a:t>.</a:t>
            </a:r>
            <a:endParaRPr b="1">
              <a:solidFill>
                <a:srgbClr val="FF0000"/>
              </a:solidFill>
            </a:endParaRPr>
          </a:p>
        </p:txBody>
      </p:sp>
      <p:sp>
        <p:nvSpPr>
          <p:cNvPr id="164" name="Google Shape;164;p25"/>
          <p:cNvSpPr txBox="1"/>
          <p:nvPr/>
        </p:nvSpPr>
        <p:spPr>
          <a:xfrm>
            <a:off x="558525" y="3912200"/>
            <a:ext cx="83781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We say that an edge joining two nodes </a:t>
            </a:r>
            <a:r>
              <a:rPr b="1" lang="en">
                <a:latin typeface="Open Sans"/>
                <a:ea typeface="Open Sans"/>
                <a:cs typeface="Open Sans"/>
                <a:sym typeface="Open Sans"/>
              </a:rPr>
              <a:t>A</a:t>
            </a:r>
            <a:r>
              <a:rPr lang="en">
                <a:latin typeface="Open Sans"/>
                <a:ea typeface="Open Sans"/>
                <a:cs typeface="Open Sans"/>
                <a:sym typeface="Open Sans"/>
              </a:rPr>
              <a:t> and </a:t>
            </a:r>
            <a:r>
              <a:rPr b="1" lang="en">
                <a:latin typeface="Open Sans"/>
                <a:ea typeface="Open Sans"/>
                <a:cs typeface="Open Sans"/>
                <a:sym typeface="Open Sans"/>
              </a:rPr>
              <a:t>B</a:t>
            </a:r>
            <a:r>
              <a:rPr lang="en">
                <a:latin typeface="Open Sans"/>
                <a:ea typeface="Open Sans"/>
                <a:cs typeface="Open Sans"/>
                <a:sym typeface="Open Sans"/>
              </a:rPr>
              <a:t> in a graph is a </a:t>
            </a:r>
            <a:r>
              <a:rPr b="1" lang="en">
                <a:solidFill>
                  <a:srgbClr val="FF0000"/>
                </a:solidFill>
                <a:latin typeface="Open Sans"/>
                <a:ea typeface="Open Sans"/>
                <a:cs typeface="Open Sans"/>
                <a:sym typeface="Open Sans"/>
              </a:rPr>
              <a:t>local bridge</a:t>
            </a:r>
            <a:r>
              <a:rPr b="1" lang="en">
                <a:latin typeface="Open Sans"/>
                <a:ea typeface="Open Sans"/>
                <a:cs typeface="Open Sans"/>
                <a:sym typeface="Open Sans"/>
              </a:rPr>
              <a:t> </a:t>
            </a:r>
            <a:r>
              <a:rPr lang="en">
                <a:latin typeface="Open Sans"/>
                <a:ea typeface="Open Sans"/>
                <a:cs typeface="Open Sans"/>
                <a:sym typeface="Open Sans"/>
              </a:rPr>
              <a:t>if its endpoints </a:t>
            </a:r>
            <a:r>
              <a:rPr b="1" lang="en">
                <a:latin typeface="Open Sans"/>
                <a:ea typeface="Open Sans"/>
                <a:cs typeface="Open Sans"/>
                <a:sym typeface="Open Sans"/>
              </a:rPr>
              <a:t>A</a:t>
            </a:r>
            <a:r>
              <a:rPr lang="en">
                <a:latin typeface="Open Sans"/>
                <a:ea typeface="Open Sans"/>
                <a:cs typeface="Open Sans"/>
                <a:sym typeface="Open Sans"/>
              </a:rPr>
              <a:t> and </a:t>
            </a:r>
            <a:r>
              <a:rPr b="1" lang="en">
                <a:latin typeface="Open Sans"/>
                <a:ea typeface="Open Sans"/>
                <a:cs typeface="Open Sans"/>
                <a:sym typeface="Open Sans"/>
              </a:rPr>
              <a:t>B </a:t>
            </a:r>
            <a:r>
              <a:rPr lang="en">
                <a:latin typeface="Open Sans"/>
                <a:ea typeface="Open Sans"/>
                <a:cs typeface="Open Sans"/>
                <a:sym typeface="Open Sans"/>
              </a:rPr>
              <a:t>have no friends in common — in other words, if deleting the edge would increase the distance between </a:t>
            </a:r>
            <a:r>
              <a:rPr b="1" lang="en">
                <a:latin typeface="Open Sans"/>
                <a:ea typeface="Open Sans"/>
                <a:cs typeface="Open Sans"/>
                <a:sym typeface="Open Sans"/>
              </a:rPr>
              <a:t>A</a:t>
            </a:r>
            <a:r>
              <a:rPr lang="en">
                <a:latin typeface="Open Sans"/>
                <a:ea typeface="Open Sans"/>
                <a:cs typeface="Open Sans"/>
                <a:sym typeface="Open Sans"/>
              </a:rPr>
              <a:t> and </a:t>
            </a:r>
            <a:r>
              <a:rPr b="1" lang="en">
                <a:latin typeface="Open Sans"/>
                <a:ea typeface="Open Sans"/>
                <a:cs typeface="Open Sans"/>
                <a:sym typeface="Open Sans"/>
              </a:rPr>
              <a:t>B</a:t>
            </a:r>
            <a:r>
              <a:rPr lang="en">
                <a:latin typeface="Open Sans"/>
                <a:ea typeface="Open Sans"/>
                <a:cs typeface="Open Sans"/>
                <a:sym typeface="Open Sans"/>
              </a:rPr>
              <a:t> to a value strictly more than two.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65" name="Google Shape;165;p25"/>
          <p:cNvPicPr preferRelativeResize="0"/>
          <p:nvPr/>
        </p:nvPicPr>
        <p:blipFill>
          <a:blip r:embed="rId3">
            <a:alphaModFix/>
          </a:blip>
          <a:stretch>
            <a:fillRect/>
          </a:stretch>
        </p:blipFill>
        <p:spPr>
          <a:xfrm>
            <a:off x="661300" y="641163"/>
            <a:ext cx="2324100" cy="3114675"/>
          </a:xfrm>
          <a:prstGeom prst="rect">
            <a:avLst/>
          </a:prstGeom>
          <a:noFill/>
          <a:ln>
            <a:noFill/>
          </a:ln>
        </p:spPr>
      </p:pic>
      <p:sp>
        <p:nvSpPr>
          <p:cNvPr id="166" name="Google Shape;166;p25"/>
          <p:cNvSpPr txBox="1"/>
          <p:nvPr/>
        </p:nvSpPr>
        <p:spPr>
          <a:xfrm>
            <a:off x="2026775" y="638875"/>
            <a:ext cx="3168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pen Sans"/>
                <a:ea typeface="Open Sans"/>
                <a:cs typeface="Open Sans"/>
                <a:sym typeface="Open Sans"/>
              </a:rPr>
              <a:t>D</a:t>
            </a:r>
            <a:endParaRPr>
              <a:solidFill>
                <a:schemeClr val="accent1"/>
              </a:solidFill>
              <a:latin typeface="Open Sans"/>
              <a:ea typeface="Open Sans"/>
              <a:cs typeface="Open Sans"/>
              <a:sym typeface="Open Sans"/>
            </a:endParaRPr>
          </a:p>
        </p:txBody>
      </p:sp>
      <p:sp>
        <p:nvSpPr>
          <p:cNvPr id="167" name="Google Shape;167;p25"/>
          <p:cNvSpPr txBox="1"/>
          <p:nvPr/>
        </p:nvSpPr>
        <p:spPr>
          <a:xfrm>
            <a:off x="1244700" y="1137025"/>
            <a:ext cx="3168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pen Sans"/>
                <a:ea typeface="Open Sans"/>
                <a:cs typeface="Open Sans"/>
                <a:sym typeface="Open Sans"/>
              </a:rPr>
              <a:t>A</a:t>
            </a:r>
            <a:endParaRPr>
              <a:solidFill>
                <a:schemeClr val="accent1"/>
              </a:solidFill>
              <a:latin typeface="Open Sans"/>
              <a:ea typeface="Open Sans"/>
              <a:cs typeface="Open Sans"/>
              <a:sym typeface="Open Sans"/>
            </a:endParaRPr>
          </a:p>
        </p:txBody>
      </p:sp>
      <p:sp>
        <p:nvSpPr>
          <p:cNvPr id="168" name="Google Shape;168;p25"/>
          <p:cNvSpPr txBox="1"/>
          <p:nvPr/>
        </p:nvSpPr>
        <p:spPr>
          <a:xfrm>
            <a:off x="2297525" y="1018650"/>
            <a:ext cx="3168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pen Sans"/>
                <a:ea typeface="Open Sans"/>
                <a:cs typeface="Open Sans"/>
                <a:sym typeface="Open Sans"/>
              </a:rPr>
              <a:t>B</a:t>
            </a:r>
            <a:endParaRPr>
              <a:solidFill>
                <a:schemeClr val="accent1"/>
              </a:solidFill>
              <a:latin typeface="Open Sans"/>
              <a:ea typeface="Open Sans"/>
              <a:cs typeface="Open Sans"/>
              <a:sym typeface="Open Sans"/>
            </a:endParaRPr>
          </a:p>
        </p:txBody>
      </p:sp>
      <p:sp>
        <p:nvSpPr>
          <p:cNvPr id="169" name="Google Shape;169;p25"/>
          <p:cNvSpPr txBox="1"/>
          <p:nvPr/>
        </p:nvSpPr>
        <p:spPr>
          <a:xfrm>
            <a:off x="1851925" y="1190325"/>
            <a:ext cx="3168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pen Sans"/>
                <a:ea typeface="Open Sans"/>
                <a:cs typeface="Open Sans"/>
                <a:sym typeface="Open Sans"/>
              </a:rPr>
              <a:t>c</a:t>
            </a:r>
            <a:endParaRPr>
              <a:solidFill>
                <a:schemeClr val="accent1"/>
              </a:solidFill>
              <a:latin typeface="Open Sans"/>
              <a:ea typeface="Open Sans"/>
              <a:cs typeface="Open Sans"/>
              <a:sym typeface="Open Sans"/>
            </a:endParaRPr>
          </a:p>
        </p:txBody>
      </p:sp>
      <p:sp>
        <p:nvSpPr>
          <p:cNvPr id="170" name="Google Shape;170;p25"/>
          <p:cNvSpPr txBox="1"/>
          <p:nvPr/>
        </p:nvSpPr>
        <p:spPr>
          <a:xfrm>
            <a:off x="1575775" y="710225"/>
            <a:ext cx="3168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pen Sans"/>
                <a:ea typeface="Open Sans"/>
                <a:cs typeface="Open Sans"/>
                <a:sym typeface="Open Sans"/>
              </a:rPr>
              <a:t>E</a:t>
            </a:r>
            <a:endParaRPr>
              <a:solidFill>
                <a:schemeClr val="accent1"/>
              </a:solidFill>
              <a:latin typeface="Open Sans"/>
              <a:ea typeface="Open Sans"/>
              <a:cs typeface="Open Sans"/>
              <a:sym typeface="Open Sans"/>
            </a:endParaRPr>
          </a:p>
        </p:txBody>
      </p:sp>
      <p:grpSp>
        <p:nvGrpSpPr>
          <p:cNvPr id="171" name="Google Shape;171;p25"/>
          <p:cNvGrpSpPr/>
          <p:nvPr/>
        </p:nvGrpSpPr>
        <p:grpSpPr>
          <a:xfrm>
            <a:off x="1829017" y="955090"/>
            <a:ext cx="201000" cy="237900"/>
            <a:chOff x="5569934" y="4013609"/>
            <a:chExt cx="201000" cy="237900"/>
          </a:xfrm>
        </p:grpSpPr>
        <p:cxnSp>
          <p:nvCxnSpPr>
            <p:cNvPr id="172" name="Google Shape;172;p25"/>
            <p:cNvCxnSpPr/>
            <p:nvPr/>
          </p:nvCxnSpPr>
          <p:spPr>
            <a:xfrm flipH="1">
              <a:off x="5585189" y="4029100"/>
              <a:ext cx="174000" cy="197400"/>
            </a:xfrm>
            <a:prstGeom prst="straightConnector1">
              <a:avLst/>
            </a:prstGeom>
            <a:noFill/>
            <a:ln cap="flat" cmpd="sng" w="28575">
              <a:solidFill>
                <a:srgbClr val="FF0000"/>
              </a:solidFill>
              <a:prstDash val="solid"/>
              <a:round/>
              <a:headEnd len="med" w="med" type="none"/>
              <a:tailEnd len="med" w="med" type="none"/>
            </a:ln>
          </p:spPr>
        </p:cxnSp>
        <p:cxnSp>
          <p:nvCxnSpPr>
            <p:cNvPr id="173" name="Google Shape;173;p25"/>
            <p:cNvCxnSpPr/>
            <p:nvPr/>
          </p:nvCxnSpPr>
          <p:spPr>
            <a:xfrm>
              <a:off x="5569934" y="4013609"/>
              <a:ext cx="201000" cy="237900"/>
            </a:xfrm>
            <a:prstGeom prst="straightConnector1">
              <a:avLst/>
            </a:prstGeom>
            <a:noFill/>
            <a:ln cap="flat" cmpd="sng" w="28575">
              <a:solidFill>
                <a:srgbClr val="FF0000"/>
              </a:solidFill>
              <a:prstDash val="solid"/>
              <a:round/>
              <a:headEnd len="med" w="med" type="none"/>
              <a:tailEnd len="med" w="med" type="none"/>
            </a:ln>
          </p:spPr>
        </p:cxnSp>
      </p:grpSp>
      <p:sp>
        <p:nvSpPr>
          <p:cNvPr id="174" name="Google Shape;174;p25"/>
          <p:cNvSpPr txBox="1"/>
          <p:nvPr/>
        </p:nvSpPr>
        <p:spPr>
          <a:xfrm>
            <a:off x="2032975" y="1700825"/>
            <a:ext cx="3168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pen Sans"/>
                <a:ea typeface="Open Sans"/>
                <a:cs typeface="Open Sans"/>
                <a:sym typeface="Open Sans"/>
              </a:rPr>
              <a:t>F</a:t>
            </a:r>
            <a:endParaRPr>
              <a:solidFill>
                <a:schemeClr val="accen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253350" y="-86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 Strength </a:t>
            </a:r>
            <a:endParaRPr/>
          </a:p>
        </p:txBody>
      </p:sp>
      <p:sp>
        <p:nvSpPr>
          <p:cNvPr id="180" name="Google Shape;180;p26"/>
          <p:cNvSpPr txBox="1"/>
          <p:nvPr/>
        </p:nvSpPr>
        <p:spPr>
          <a:xfrm>
            <a:off x="558525" y="3912200"/>
            <a:ext cx="83781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Open Sans"/>
                <a:ea typeface="Open Sans"/>
                <a:cs typeface="Open Sans"/>
                <a:sym typeface="Open Sans"/>
              </a:rPr>
              <a:t>If the user sent one or more messages to the friend at the other end of the link (whether or not these messages were reciprocated). </a:t>
            </a:r>
            <a:r>
              <a:rPr lang="en">
                <a:latin typeface="Open Sans"/>
                <a:ea typeface="Open Sans"/>
                <a:cs typeface="Open Sans"/>
                <a:sym typeface="Open Sans"/>
              </a:rPr>
              <a:t>Chapter 3, page 61</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81" name="Google Shape;181;p26"/>
          <p:cNvPicPr preferRelativeResize="0"/>
          <p:nvPr/>
        </p:nvPicPr>
        <p:blipFill>
          <a:blip r:embed="rId3">
            <a:alphaModFix/>
          </a:blip>
          <a:stretch>
            <a:fillRect/>
          </a:stretch>
        </p:blipFill>
        <p:spPr>
          <a:xfrm>
            <a:off x="152400" y="1079750"/>
            <a:ext cx="2479179" cy="2680050"/>
          </a:xfrm>
          <a:prstGeom prst="rect">
            <a:avLst/>
          </a:prstGeom>
          <a:noFill/>
          <a:ln>
            <a:noFill/>
          </a:ln>
        </p:spPr>
      </p:pic>
      <p:pic>
        <p:nvPicPr>
          <p:cNvPr id="182" name="Google Shape;182;p26"/>
          <p:cNvPicPr preferRelativeResize="0"/>
          <p:nvPr/>
        </p:nvPicPr>
        <p:blipFill>
          <a:blip r:embed="rId4">
            <a:alphaModFix/>
          </a:blip>
          <a:stretch>
            <a:fillRect/>
          </a:stretch>
        </p:blipFill>
        <p:spPr>
          <a:xfrm>
            <a:off x="3768001" y="1190050"/>
            <a:ext cx="4701076" cy="2680050"/>
          </a:xfrm>
          <a:prstGeom prst="rect">
            <a:avLst/>
          </a:prstGeom>
          <a:noFill/>
          <a:ln>
            <a:noFill/>
          </a:ln>
        </p:spPr>
      </p:pic>
      <p:sp>
        <p:nvSpPr>
          <p:cNvPr id="183" name="Google Shape;183;p26"/>
          <p:cNvSpPr txBox="1"/>
          <p:nvPr/>
        </p:nvSpPr>
        <p:spPr>
          <a:xfrm>
            <a:off x="714575" y="757425"/>
            <a:ext cx="1308900" cy="56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Facebook</a:t>
            </a:r>
            <a:endParaRPr b="1">
              <a:latin typeface="Open Sans"/>
              <a:ea typeface="Open Sans"/>
              <a:cs typeface="Open Sans"/>
              <a:sym typeface="Open Sans"/>
            </a:endParaRPr>
          </a:p>
        </p:txBody>
      </p:sp>
      <p:sp>
        <p:nvSpPr>
          <p:cNvPr id="184" name="Google Shape;184;p26"/>
          <p:cNvSpPr txBox="1"/>
          <p:nvPr/>
        </p:nvSpPr>
        <p:spPr>
          <a:xfrm>
            <a:off x="6018800" y="757425"/>
            <a:ext cx="1308900" cy="56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Digg</a:t>
            </a:r>
            <a:endParaRPr b="1">
              <a:latin typeface="Open Sans"/>
              <a:ea typeface="Open Sans"/>
              <a:cs typeface="Open Sans"/>
              <a:sym typeface="Open Sans"/>
            </a:endParaRPr>
          </a:p>
        </p:txBody>
      </p:sp>
      <p:cxnSp>
        <p:nvCxnSpPr>
          <p:cNvPr id="185" name="Google Shape;185;p26"/>
          <p:cNvCxnSpPr/>
          <p:nvPr/>
        </p:nvCxnSpPr>
        <p:spPr>
          <a:xfrm>
            <a:off x="2876025" y="2342500"/>
            <a:ext cx="775200" cy="0"/>
          </a:xfrm>
          <a:prstGeom prst="straightConnector1">
            <a:avLst/>
          </a:prstGeom>
          <a:noFill/>
          <a:ln cap="flat" cmpd="sng" w="38100">
            <a:solidFill>
              <a:schemeClr val="dk2"/>
            </a:solidFill>
            <a:prstDash val="solid"/>
            <a:round/>
            <a:headEnd len="med" w="med" type="triangl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253350" y="-86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Embeddedness</a:t>
            </a:r>
            <a:endParaRPr/>
          </a:p>
        </p:txBody>
      </p:sp>
      <p:sp>
        <p:nvSpPr>
          <p:cNvPr id="191" name="Google Shape;191;p27"/>
          <p:cNvSpPr txBox="1"/>
          <p:nvPr/>
        </p:nvSpPr>
        <p:spPr>
          <a:xfrm>
            <a:off x="3901375" y="851150"/>
            <a:ext cx="5126700" cy="5601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Open Sans"/>
              <a:buChar char="●"/>
            </a:pPr>
            <a:r>
              <a:rPr i="1" lang="en">
                <a:latin typeface="Open Sans"/>
                <a:ea typeface="Open Sans"/>
                <a:cs typeface="Open Sans"/>
                <a:sym typeface="Open Sans"/>
              </a:rPr>
              <a:t>W</a:t>
            </a:r>
            <a:r>
              <a:rPr i="1" lang="en">
                <a:latin typeface="Open Sans"/>
                <a:ea typeface="Open Sans"/>
                <a:cs typeface="Open Sans"/>
                <a:sym typeface="Open Sans"/>
              </a:rPr>
              <a:t>hat stands out about A </a:t>
            </a:r>
            <a:r>
              <a:rPr i="1" lang="en">
                <a:solidFill>
                  <a:srgbClr val="FF0000"/>
                </a:solidFill>
                <a:latin typeface="Open Sans"/>
                <a:ea typeface="Open Sans"/>
                <a:cs typeface="Open Sans"/>
                <a:sym typeface="Open Sans"/>
              </a:rPr>
              <a:t>(red node)</a:t>
            </a:r>
            <a:r>
              <a:rPr i="1" lang="en">
                <a:latin typeface="Open Sans"/>
                <a:ea typeface="Open Sans"/>
                <a:cs typeface="Open Sans"/>
                <a:sym typeface="Open Sans"/>
              </a:rPr>
              <a:t> is the way in which all of his edges have </a:t>
            </a:r>
            <a:r>
              <a:rPr b="1" i="1" lang="en">
                <a:latin typeface="Open Sans"/>
                <a:ea typeface="Open Sans"/>
                <a:cs typeface="Open Sans"/>
                <a:sym typeface="Open Sans"/>
              </a:rPr>
              <a:t>significant embeddedness.</a:t>
            </a:r>
            <a:r>
              <a:rPr i="1" lang="en">
                <a:latin typeface="Open Sans"/>
                <a:ea typeface="Open Sans"/>
                <a:cs typeface="Open Sans"/>
                <a:sym typeface="Open Sans"/>
              </a:rPr>
              <a:t> </a:t>
            </a:r>
            <a:endParaRPr i="1">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i="1" lang="en">
                <a:latin typeface="Open Sans"/>
                <a:ea typeface="Open Sans"/>
                <a:cs typeface="Open Sans"/>
                <a:sym typeface="Open Sans"/>
              </a:rPr>
              <a:t>A long line of </a:t>
            </a:r>
            <a:r>
              <a:rPr b="1" i="1" lang="en">
                <a:latin typeface="Open Sans"/>
                <a:ea typeface="Open Sans"/>
                <a:cs typeface="Open Sans"/>
                <a:sym typeface="Open Sans"/>
              </a:rPr>
              <a:t>research in sociology </a:t>
            </a:r>
            <a:r>
              <a:rPr i="1" lang="en">
                <a:latin typeface="Open Sans"/>
                <a:ea typeface="Open Sans"/>
                <a:cs typeface="Open Sans"/>
                <a:sym typeface="Open Sans"/>
              </a:rPr>
              <a:t>has argued that if two individuals are connected by an embedded edge, then this makes it easier for them to </a:t>
            </a:r>
            <a:r>
              <a:rPr b="1" i="1" lang="en">
                <a:latin typeface="Open Sans"/>
                <a:ea typeface="Open Sans"/>
                <a:cs typeface="Open Sans"/>
                <a:sym typeface="Open Sans"/>
              </a:rPr>
              <a:t>trust</a:t>
            </a:r>
            <a:r>
              <a:rPr i="1" lang="en">
                <a:latin typeface="Open Sans"/>
                <a:ea typeface="Open Sans"/>
                <a:cs typeface="Open Sans"/>
                <a:sym typeface="Open Sans"/>
              </a:rPr>
              <a:t> one another, and to have </a:t>
            </a:r>
            <a:r>
              <a:rPr b="1" i="1" lang="en">
                <a:latin typeface="Open Sans"/>
                <a:ea typeface="Open Sans"/>
                <a:cs typeface="Open Sans"/>
                <a:sym typeface="Open Sans"/>
              </a:rPr>
              <a:t>confidence in the integrity of the transactions </a:t>
            </a:r>
            <a:r>
              <a:rPr i="1" lang="en">
                <a:latin typeface="Open Sans"/>
                <a:ea typeface="Open Sans"/>
                <a:cs typeface="Open Sans"/>
                <a:sym typeface="Open Sans"/>
              </a:rPr>
              <a:t>(social, economic, or otherwise). </a:t>
            </a:r>
            <a:endParaRPr i="1">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i="1" lang="en">
                <a:latin typeface="Open Sans"/>
                <a:ea typeface="Open Sans"/>
                <a:cs typeface="Open Sans"/>
                <a:sym typeface="Open Sans"/>
              </a:rPr>
              <a:t>No similar kind of deterring threat exists for </a:t>
            </a:r>
            <a:r>
              <a:rPr b="1" i="1" lang="en">
                <a:latin typeface="Open Sans"/>
                <a:ea typeface="Open Sans"/>
                <a:cs typeface="Open Sans"/>
                <a:sym typeface="Open Sans"/>
              </a:rPr>
              <a:t>edges with zero embeddedness</a:t>
            </a:r>
            <a:r>
              <a:rPr i="1" lang="en">
                <a:latin typeface="Open Sans"/>
                <a:ea typeface="Open Sans"/>
                <a:cs typeface="Open Sans"/>
                <a:sym typeface="Open Sans"/>
              </a:rPr>
              <a:t>, since there is no one who knows both people involved in the interaction. </a:t>
            </a:r>
            <a:endParaRPr i="1">
              <a:latin typeface="Open Sans"/>
              <a:ea typeface="Open Sans"/>
              <a:cs typeface="Open Sans"/>
              <a:sym typeface="Open Sans"/>
            </a:endParaRPr>
          </a:p>
          <a:p>
            <a:pPr indent="0" lvl="0" marL="0" rtl="0" algn="r">
              <a:spcBef>
                <a:spcPts val="0"/>
              </a:spcBef>
              <a:spcAft>
                <a:spcPts val="0"/>
              </a:spcAft>
              <a:buNone/>
            </a:pPr>
            <a:r>
              <a:rPr lang="en">
                <a:latin typeface="Open Sans"/>
                <a:ea typeface="Open Sans"/>
                <a:cs typeface="Open Sans"/>
                <a:sym typeface="Open Sans"/>
              </a:rPr>
              <a:t>Chapter 3, page 66</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92" name="Google Shape;192;p27"/>
          <p:cNvPicPr preferRelativeResize="0"/>
          <p:nvPr/>
        </p:nvPicPr>
        <p:blipFill>
          <a:blip r:embed="rId3">
            <a:alphaModFix/>
          </a:blip>
          <a:stretch>
            <a:fillRect/>
          </a:stretch>
        </p:blipFill>
        <p:spPr>
          <a:xfrm>
            <a:off x="558525" y="851150"/>
            <a:ext cx="3269226" cy="2908650"/>
          </a:xfrm>
          <a:prstGeom prst="rect">
            <a:avLst/>
          </a:prstGeom>
          <a:noFill/>
          <a:ln>
            <a:noFill/>
          </a:ln>
        </p:spPr>
      </p:pic>
      <p:sp>
        <p:nvSpPr>
          <p:cNvPr id="193" name="Google Shape;193;p27"/>
          <p:cNvSpPr txBox="1"/>
          <p:nvPr/>
        </p:nvSpPr>
        <p:spPr>
          <a:xfrm>
            <a:off x="876500" y="2976075"/>
            <a:ext cx="5586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pen Sans"/>
                <a:ea typeface="Open Sans"/>
                <a:cs typeface="Open Sans"/>
                <a:sym typeface="Open Sans"/>
              </a:rPr>
              <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Homophily of the Digg</a:t>
            </a:r>
            <a:endParaRPr/>
          </a:p>
        </p:txBody>
      </p:sp>
      <p:sp>
        <p:nvSpPr>
          <p:cNvPr id="199" name="Google Shape;199;p28"/>
          <p:cNvSpPr txBox="1"/>
          <p:nvPr>
            <p:ph idx="1" type="body"/>
          </p:nvPr>
        </p:nvSpPr>
        <p:spPr>
          <a:xfrm>
            <a:off x="5068475" y="1116275"/>
            <a:ext cx="3893100" cy="3302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b="1" lang="en" sz="1400"/>
              <a:t>Homophily</a:t>
            </a:r>
            <a:r>
              <a:rPr lang="en" sz="1400"/>
              <a:t> can produce a division of a social network into </a:t>
            </a:r>
            <a:r>
              <a:rPr b="1" lang="en" sz="1400"/>
              <a:t>densely-connected</a:t>
            </a:r>
            <a:r>
              <a:rPr lang="en" sz="1400"/>
              <a:t>, homogeneous parts that are weakly connected to each other.</a:t>
            </a:r>
            <a:endParaRPr sz="1400"/>
          </a:p>
          <a:p>
            <a:pPr indent="-342900" lvl="0" marL="457200" rtl="0" algn="just">
              <a:spcBef>
                <a:spcPts val="0"/>
              </a:spcBef>
              <a:spcAft>
                <a:spcPts val="0"/>
              </a:spcAft>
              <a:buSzPts val="1800"/>
              <a:buChar char="●"/>
            </a:pPr>
            <a:r>
              <a:rPr lang="en" sz="1400"/>
              <a:t>The Digg is social network and news aggregating. The data, that we're working, are messages between users. If we consider these data suggest that by principle of homophily there are some similar between users.</a:t>
            </a:r>
            <a:endParaRPr sz="1400"/>
          </a:p>
          <a:p>
            <a:pPr indent="0" lvl="0" marL="0" rtl="0" algn="just">
              <a:spcBef>
                <a:spcPts val="1600"/>
              </a:spcBef>
              <a:spcAft>
                <a:spcPts val="1600"/>
              </a:spcAft>
              <a:buNone/>
            </a:pPr>
            <a:r>
              <a:t/>
            </a:r>
            <a:endParaRPr/>
          </a:p>
        </p:txBody>
      </p:sp>
      <p:pic>
        <p:nvPicPr>
          <p:cNvPr id="200" name="Google Shape;200;p28"/>
          <p:cNvPicPr preferRelativeResize="0"/>
          <p:nvPr/>
        </p:nvPicPr>
        <p:blipFill>
          <a:blip r:embed="rId3">
            <a:alphaModFix/>
          </a:blip>
          <a:stretch>
            <a:fillRect/>
          </a:stretch>
        </p:blipFill>
        <p:spPr>
          <a:xfrm>
            <a:off x="152400" y="1304825"/>
            <a:ext cx="4832001" cy="3171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Balance Theorem</a:t>
            </a:r>
            <a:endParaRPr/>
          </a:p>
        </p:txBody>
      </p:sp>
      <p:sp>
        <p:nvSpPr>
          <p:cNvPr id="206" name="Google Shape;206;p29"/>
          <p:cNvSpPr txBox="1"/>
          <p:nvPr>
            <p:ph idx="1" type="body"/>
          </p:nvPr>
        </p:nvSpPr>
        <p:spPr>
          <a:xfrm>
            <a:off x="387900" y="1391400"/>
            <a:ext cx="3893100" cy="270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 General balancing conditions :</a:t>
            </a:r>
            <a:endParaRPr b="1" sz="1400"/>
          </a:p>
          <a:p>
            <a:pPr indent="0" lvl="0" marL="0" rtl="0" algn="just">
              <a:spcBef>
                <a:spcPts val="1600"/>
              </a:spcBef>
              <a:spcAft>
                <a:spcPts val="0"/>
              </a:spcAft>
              <a:buNone/>
            </a:pPr>
            <a:r>
              <a:rPr lang="en" sz="1400"/>
              <a:t>(i) </a:t>
            </a:r>
            <a:r>
              <a:rPr i="1" lang="en" sz="1400"/>
              <a:t>Every two nodes in X are friends.</a:t>
            </a:r>
            <a:endParaRPr i="1" sz="1400"/>
          </a:p>
          <a:p>
            <a:pPr indent="0" lvl="0" marL="0" rtl="0" algn="just">
              <a:spcBef>
                <a:spcPts val="1600"/>
              </a:spcBef>
              <a:spcAft>
                <a:spcPts val="0"/>
              </a:spcAft>
              <a:buNone/>
            </a:pPr>
            <a:r>
              <a:rPr i="1" lang="en" sz="1400"/>
              <a:t> (ii) Every two nodes in Y are friends.</a:t>
            </a:r>
            <a:endParaRPr i="1" sz="1400"/>
          </a:p>
          <a:p>
            <a:pPr indent="0" lvl="0" marL="0" rtl="0" algn="just">
              <a:spcBef>
                <a:spcPts val="1600"/>
              </a:spcBef>
              <a:spcAft>
                <a:spcPts val="0"/>
              </a:spcAft>
              <a:buNone/>
            </a:pPr>
            <a:r>
              <a:rPr i="1" lang="en" sz="1400"/>
              <a:t>(iii) Every node in X is an enemy of every node in Y</a:t>
            </a:r>
            <a:endParaRPr i="1" sz="1400"/>
          </a:p>
          <a:p>
            <a:pPr indent="0" lvl="0" marL="0" rtl="0" algn="r">
              <a:spcBef>
                <a:spcPts val="1600"/>
              </a:spcBef>
              <a:spcAft>
                <a:spcPts val="0"/>
              </a:spcAft>
              <a:buNone/>
            </a:pPr>
            <a:r>
              <a:rPr lang="en" sz="1400"/>
              <a:t>Chapter 5, pg 124</a:t>
            </a:r>
            <a:endParaRPr sz="1400"/>
          </a:p>
          <a:p>
            <a:pPr indent="0" lvl="0" marL="0" rtl="0" algn="just">
              <a:spcBef>
                <a:spcPts val="1600"/>
              </a:spcBef>
              <a:spcAft>
                <a:spcPts val="1600"/>
              </a:spcAft>
              <a:buNone/>
            </a:pPr>
            <a:r>
              <a:t/>
            </a:r>
            <a:endParaRPr/>
          </a:p>
        </p:txBody>
      </p:sp>
      <p:sp>
        <p:nvSpPr>
          <p:cNvPr id="207" name="Google Shape;207;p29"/>
          <p:cNvSpPr txBox="1"/>
          <p:nvPr/>
        </p:nvSpPr>
        <p:spPr>
          <a:xfrm>
            <a:off x="4572000" y="1391400"/>
            <a:ext cx="4109700" cy="125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Weakly Balanced Networks:</a:t>
            </a:r>
            <a:endParaRPr b="1">
              <a:latin typeface="Open Sans"/>
              <a:ea typeface="Open Sans"/>
              <a:cs typeface="Open Sans"/>
              <a:sym typeface="Open Sans"/>
            </a:endParaRPr>
          </a:p>
          <a:p>
            <a:pPr indent="0" lvl="0" marL="0" rtl="0" algn="just">
              <a:spcBef>
                <a:spcPts val="0"/>
              </a:spcBef>
              <a:spcAft>
                <a:spcPts val="0"/>
              </a:spcAft>
              <a:buNone/>
            </a:pPr>
            <a:r>
              <a:t/>
            </a:r>
            <a:endParaRPr i="1">
              <a:latin typeface="Open Sans"/>
              <a:ea typeface="Open Sans"/>
              <a:cs typeface="Open Sans"/>
              <a:sym typeface="Open Sans"/>
            </a:endParaRPr>
          </a:p>
          <a:p>
            <a:pPr indent="0" lvl="0" marL="0" rtl="0" algn="just">
              <a:spcBef>
                <a:spcPts val="0"/>
              </a:spcBef>
              <a:spcAft>
                <a:spcPts val="0"/>
              </a:spcAft>
              <a:buNone/>
            </a:pPr>
            <a:r>
              <a:rPr i="1" lang="en">
                <a:latin typeface="Open Sans"/>
                <a:ea typeface="Open Sans"/>
                <a:cs typeface="Open Sans"/>
                <a:sym typeface="Open Sans"/>
              </a:rPr>
              <a:t>There is no set of three nodes such that the edges among them consist of exactly two positive edges and one negative edge.</a:t>
            </a:r>
            <a:endParaRPr i="1">
              <a:latin typeface="Open Sans"/>
              <a:ea typeface="Open Sans"/>
              <a:cs typeface="Open Sans"/>
              <a:sym typeface="Open Sans"/>
            </a:endParaRPr>
          </a:p>
          <a:p>
            <a:pPr indent="0" lvl="0" marL="0" rtl="0" algn="r">
              <a:spcBef>
                <a:spcPts val="0"/>
              </a:spcBef>
              <a:spcAft>
                <a:spcPts val="0"/>
              </a:spcAft>
              <a:buNone/>
            </a:pPr>
            <a:r>
              <a:rPr lang="en">
                <a:latin typeface="Open Sans"/>
                <a:ea typeface="Open Sans"/>
                <a:cs typeface="Open Sans"/>
                <a:sym typeface="Open Sans"/>
              </a:rPr>
              <a:t>Chapter 5, pg 130.</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883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Balance in Arbitrary (Non-Complete) Networks</a:t>
            </a:r>
            <a:endParaRPr/>
          </a:p>
        </p:txBody>
      </p:sp>
      <p:sp>
        <p:nvSpPr>
          <p:cNvPr id="213" name="Google Shape;213;p30"/>
          <p:cNvSpPr txBox="1"/>
          <p:nvPr>
            <p:ph idx="1" type="body"/>
          </p:nvPr>
        </p:nvSpPr>
        <p:spPr>
          <a:xfrm>
            <a:off x="311700" y="1273625"/>
            <a:ext cx="3893100" cy="209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Balance for General Network:</a:t>
            </a:r>
            <a:endParaRPr b="1" sz="1400"/>
          </a:p>
          <a:p>
            <a:pPr indent="0" lvl="0" marL="0" rtl="0" algn="just">
              <a:spcBef>
                <a:spcPts val="1600"/>
              </a:spcBef>
              <a:spcAft>
                <a:spcPts val="0"/>
              </a:spcAft>
              <a:buNone/>
            </a:pPr>
            <a:r>
              <a:rPr i="1" lang="en" sz="1400"/>
              <a:t>A signed graph is balanced if and only if it contains no cycle with an odd number of negative edges.</a:t>
            </a:r>
            <a:endParaRPr i="1" sz="1400"/>
          </a:p>
          <a:p>
            <a:pPr indent="0" lvl="0" marL="0" rtl="0" algn="r">
              <a:spcBef>
                <a:spcPts val="1600"/>
              </a:spcBef>
              <a:spcAft>
                <a:spcPts val="0"/>
              </a:spcAft>
              <a:buNone/>
            </a:pPr>
            <a:r>
              <a:rPr i="1" lang="en" sz="1400"/>
              <a:t>C</a:t>
            </a:r>
            <a:r>
              <a:rPr lang="en" sz="1400"/>
              <a:t>hapter 5, pg 137</a:t>
            </a:r>
            <a:endParaRPr sz="1400"/>
          </a:p>
          <a:p>
            <a:pPr indent="0" lvl="0" marL="0" rtl="0" algn="r">
              <a:spcBef>
                <a:spcPts val="1600"/>
              </a:spcBef>
              <a:spcAft>
                <a:spcPts val="0"/>
              </a:spcAft>
              <a:buNone/>
            </a:pPr>
            <a:r>
              <a:t/>
            </a:r>
            <a:endParaRPr sz="1400"/>
          </a:p>
          <a:p>
            <a:pPr indent="0" lvl="0" marL="0" rtl="0" algn="just">
              <a:spcBef>
                <a:spcPts val="1600"/>
              </a:spcBef>
              <a:spcAft>
                <a:spcPts val="1600"/>
              </a:spcAft>
              <a:buNone/>
            </a:pPr>
            <a:r>
              <a:rPr b="1" lang="en" sz="1400"/>
              <a:t>H</a:t>
            </a:r>
            <a:r>
              <a:rPr b="1" lang="en" sz="1400"/>
              <a:t>ow to identify this odd number of negative edges?</a:t>
            </a:r>
            <a:r>
              <a:rPr b="1" lang="en" sz="1400">
                <a:solidFill>
                  <a:srgbClr val="FF0000"/>
                </a:solidFill>
              </a:rPr>
              <a:t> Identifying Supernodes.</a:t>
            </a:r>
            <a:endParaRPr b="1">
              <a:solidFill>
                <a:srgbClr val="FF0000"/>
              </a:solidFill>
            </a:endParaRPr>
          </a:p>
        </p:txBody>
      </p:sp>
      <p:sp>
        <p:nvSpPr>
          <p:cNvPr id="214" name="Google Shape;214;p30"/>
          <p:cNvSpPr txBox="1"/>
          <p:nvPr/>
        </p:nvSpPr>
        <p:spPr>
          <a:xfrm>
            <a:off x="4939200" y="571550"/>
            <a:ext cx="38931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Identifying supernodes (two steps): </a:t>
            </a:r>
            <a:endParaRPr b="1">
              <a:latin typeface="Open Sans"/>
              <a:ea typeface="Open Sans"/>
              <a:cs typeface="Open Sans"/>
              <a:sym typeface="Open Sans"/>
            </a:endParaRPr>
          </a:p>
          <a:p>
            <a:pPr indent="-317500" lvl="0" marL="457200" rtl="0" algn="just">
              <a:spcBef>
                <a:spcPts val="0"/>
              </a:spcBef>
              <a:spcAft>
                <a:spcPts val="0"/>
              </a:spcAft>
              <a:buSzPts val="1400"/>
              <a:buFont typeface="Open Sans"/>
              <a:buAutoNum type="arabicParenR"/>
            </a:pPr>
            <a:r>
              <a:rPr lang="en">
                <a:latin typeface="Open Sans"/>
                <a:ea typeface="Open Sans"/>
                <a:cs typeface="Open Sans"/>
                <a:sym typeface="Open Sans"/>
              </a:rPr>
              <a:t>To convert the graph to a reduced one in which there are only negative edges: each supernode is connected internally via positive edges, and the only edges going between two different supernodes are negative. (If there were a positive edge linking two different supernodes, we should have combined them together into a single supernode.)</a:t>
            </a:r>
            <a:endParaRPr>
              <a:latin typeface="Open Sans"/>
              <a:ea typeface="Open Sans"/>
              <a:cs typeface="Open Sans"/>
              <a:sym typeface="Open Sans"/>
            </a:endParaRPr>
          </a:p>
          <a:p>
            <a:pPr indent="0" lvl="0" marL="0" rtl="0" algn="just">
              <a:spcBef>
                <a:spcPts val="0"/>
              </a:spcBef>
              <a:spcAft>
                <a:spcPts val="0"/>
              </a:spcAft>
              <a:buNone/>
            </a:pPr>
            <a:r>
              <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AutoNum type="arabicParenR"/>
            </a:pPr>
            <a:r>
              <a:rPr lang="en">
                <a:latin typeface="Open Sans"/>
                <a:ea typeface="Open Sans"/>
                <a:cs typeface="Open Sans"/>
                <a:sym typeface="Open Sans"/>
              </a:rPr>
              <a:t>To solve the problem on this reduced graph: the application procedure </a:t>
            </a:r>
            <a:r>
              <a:rPr b="1" lang="en">
                <a:latin typeface="Open Sans"/>
                <a:ea typeface="Open Sans"/>
                <a:cs typeface="Open Sans"/>
                <a:sym typeface="Open Sans"/>
              </a:rPr>
              <a:t>Breadth-First Search of the Reduced Graph (</a:t>
            </a:r>
            <a:r>
              <a:rPr lang="en">
                <a:latin typeface="Open Sans"/>
                <a:ea typeface="Open Sans"/>
                <a:cs typeface="Open Sans"/>
                <a:sym typeface="Open Sans"/>
              </a:rPr>
              <a:t>only negative edges go between supernodes (since a positive edge between two supernodes would have merged them together into a single one). As a result, our reduced graph)</a:t>
            </a:r>
            <a:endParaRPr>
              <a:latin typeface="Open Sans"/>
              <a:ea typeface="Open Sans"/>
              <a:cs typeface="Open Sans"/>
              <a:sym typeface="Open Sans"/>
            </a:endParaRPr>
          </a:p>
          <a:p>
            <a:pPr indent="0" lvl="0" marL="457200" rtl="0" algn="just">
              <a:spcBef>
                <a:spcPts val="0"/>
              </a:spcBef>
              <a:spcAft>
                <a:spcPts val="0"/>
              </a:spcAft>
              <a:buNone/>
            </a:pPr>
            <a:r>
              <a:t/>
            </a:r>
            <a:endParaRPr b="1">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311700" y="-164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Approximately Balanced Networks</a:t>
            </a:r>
            <a:endParaRPr/>
          </a:p>
        </p:txBody>
      </p:sp>
      <p:sp>
        <p:nvSpPr>
          <p:cNvPr id="220" name="Google Shape;220;p31"/>
          <p:cNvSpPr txBox="1"/>
          <p:nvPr>
            <p:ph idx="1" type="body"/>
          </p:nvPr>
        </p:nvSpPr>
        <p:spPr>
          <a:xfrm>
            <a:off x="254650" y="466625"/>
            <a:ext cx="3893100" cy="209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Original Balance Theorem + theorem  relaxed:</a:t>
            </a:r>
            <a:endParaRPr b="1" sz="1400"/>
          </a:p>
          <a:p>
            <a:pPr indent="0" lvl="0" marL="0" rtl="0" algn="just">
              <a:spcBef>
                <a:spcPts val="1600"/>
              </a:spcBef>
              <a:spcAft>
                <a:spcPts val="0"/>
              </a:spcAft>
              <a:buNone/>
            </a:pPr>
            <a:r>
              <a:rPr i="1" lang="en" sz="1200"/>
              <a:t>Let ε be any number such that 0 ≤ ε &lt; 1 8 , and define δ = √3 ε. If at least 1 − ε of all triangles in a labeled complete graph are balanced, then either:</a:t>
            </a:r>
            <a:endParaRPr i="1" sz="1200"/>
          </a:p>
          <a:p>
            <a:pPr indent="0" lvl="0" marL="0" rtl="0" algn="just">
              <a:spcBef>
                <a:spcPts val="1600"/>
              </a:spcBef>
              <a:spcAft>
                <a:spcPts val="0"/>
              </a:spcAft>
              <a:buNone/>
            </a:pPr>
            <a:r>
              <a:rPr i="1" lang="en" sz="1200"/>
              <a:t>(a) there is a set consisting of at least 1 − δ of the nodes in which at least 1 − δ of all pairs are friends, or else</a:t>
            </a:r>
            <a:endParaRPr i="1" sz="1200"/>
          </a:p>
          <a:p>
            <a:pPr indent="0" lvl="0" marL="0" rtl="0" algn="just">
              <a:spcBef>
                <a:spcPts val="1600"/>
              </a:spcBef>
              <a:spcAft>
                <a:spcPts val="0"/>
              </a:spcAft>
              <a:buNone/>
            </a:pPr>
            <a:r>
              <a:rPr i="1" lang="en" sz="1200"/>
              <a:t>(b) the nodes can be divided into two groups, X and Y , such that (i) at least 1 − δ of the pairs in X like each other, (ii) at least 1 − δ of the pairs in Y like each other, and (iii) at least 1−δ of the pairs with one end in X and the other end in Y are enemies.</a:t>
            </a:r>
            <a:endParaRPr i="1" sz="1200"/>
          </a:p>
          <a:p>
            <a:pPr indent="0" lvl="0" marL="0" rtl="0" algn="r">
              <a:spcBef>
                <a:spcPts val="1600"/>
              </a:spcBef>
              <a:spcAft>
                <a:spcPts val="0"/>
              </a:spcAft>
              <a:buNone/>
            </a:pPr>
            <a:r>
              <a:rPr i="1" lang="en" sz="1400"/>
              <a:t>C</a:t>
            </a:r>
            <a:r>
              <a:rPr lang="en" sz="1400"/>
              <a:t>hapter 5, pg 144</a:t>
            </a:r>
            <a:endParaRPr sz="1400"/>
          </a:p>
          <a:p>
            <a:pPr indent="0" lvl="0" marL="0" rtl="0" algn="just">
              <a:spcBef>
                <a:spcPts val="1600"/>
              </a:spcBef>
              <a:spcAft>
                <a:spcPts val="1600"/>
              </a:spcAft>
              <a:buNone/>
            </a:pPr>
            <a:r>
              <a:t/>
            </a:r>
            <a:endParaRPr b="1">
              <a:solidFill>
                <a:srgbClr val="FF0000"/>
              </a:solidFill>
            </a:endParaRPr>
          </a:p>
        </p:txBody>
      </p:sp>
      <p:pic>
        <p:nvPicPr>
          <p:cNvPr id="221" name="Google Shape;221;p31"/>
          <p:cNvPicPr preferRelativeResize="0"/>
          <p:nvPr/>
        </p:nvPicPr>
        <p:blipFill>
          <a:blip r:embed="rId3">
            <a:alphaModFix/>
          </a:blip>
          <a:stretch>
            <a:fillRect/>
          </a:stretch>
        </p:blipFill>
        <p:spPr>
          <a:xfrm>
            <a:off x="4308300" y="771425"/>
            <a:ext cx="4683299" cy="4020955"/>
          </a:xfrm>
          <a:prstGeom prst="rect">
            <a:avLst/>
          </a:prstGeom>
          <a:noFill/>
          <a:ln>
            <a:noFill/>
          </a:ln>
        </p:spPr>
      </p:pic>
      <p:sp>
        <p:nvSpPr>
          <p:cNvPr id="222" name="Google Shape;222;p31"/>
          <p:cNvSpPr txBox="1"/>
          <p:nvPr/>
        </p:nvSpPr>
        <p:spPr>
          <a:xfrm>
            <a:off x="45700" y="4317375"/>
            <a:ext cx="7075500" cy="603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Analysis of the Digg graph: </a:t>
            </a:r>
            <a:r>
              <a:rPr lang="en">
                <a:latin typeface="Open Sans"/>
                <a:ea typeface="Open Sans"/>
                <a:cs typeface="Open Sans"/>
                <a:sym typeface="Open Sans"/>
              </a:rPr>
              <a:t>the size of the node is how much it is connected</a:t>
            </a:r>
            <a:r>
              <a:rPr b="1" lang="en">
                <a:latin typeface="Open Sans"/>
                <a:ea typeface="Open Sans"/>
                <a:cs typeface="Open Sans"/>
                <a:sym typeface="Open Sans"/>
              </a:rPr>
              <a:t> (good node) </a:t>
            </a:r>
            <a:r>
              <a:rPr lang="en">
                <a:latin typeface="Open Sans"/>
                <a:ea typeface="Open Sans"/>
                <a:cs typeface="Open Sans"/>
                <a:sym typeface="Open Sans"/>
              </a:rPr>
              <a:t>and the filter is applied to those that have some Coefficient of Clustering (related to the </a:t>
            </a:r>
            <a:r>
              <a:rPr b="1" lang="en">
                <a:latin typeface="Open Sans"/>
                <a:ea typeface="Open Sans"/>
                <a:cs typeface="Open Sans"/>
                <a:sym typeface="Open Sans"/>
              </a:rPr>
              <a:t>pairs are friends</a:t>
            </a:r>
            <a:r>
              <a:rPr lang="en">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data of the Digg</a:t>
            </a:r>
            <a:endParaRPr/>
          </a:p>
        </p:txBody>
      </p:sp>
      <p:sp>
        <p:nvSpPr>
          <p:cNvPr id="74" name="Google Shape;74;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node in the network is a user of the website, and each directed edge denotes that a user replied to another user.</a:t>
            </a:r>
            <a:endParaRPr/>
          </a:p>
          <a:p>
            <a:pPr indent="0" lvl="0" marL="0" rtl="0" algn="l">
              <a:spcBef>
                <a:spcPts val="1600"/>
              </a:spcBef>
              <a:spcAft>
                <a:spcPts val="0"/>
              </a:spcAft>
              <a:buNone/>
            </a:pPr>
            <a:r>
              <a:rPr lang="en"/>
              <a:t>Digg delivers the most interesting and talked about stories on the Internet right now.</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28" name="Google Shape;228;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http://konect.uni-koblenz.de/networks/munmun_digg_reply</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Easley, D, and Kleinberg, J. Networks, Crowds, and Markets: Reasoning about a Highly Connected World. Cambridge University Press, 2010.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r>
              <a:rPr lang="en"/>
              <a:t> and Informations of the Digg of the Konect - Koblenz network collection</a:t>
            </a:r>
            <a:endParaRPr/>
          </a:p>
        </p:txBody>
      </p:sp>
      <p:sp>
        <p:nvSpPr>
          <p:cNvPr id="80" name="Google Shape;80;p15"/>
          <p:cNvSpPr txBox="1"/>
          <p:nvPr>
            <p:ph idx="1" type="body"/>
          </p:nvPr>
        </p:nvSpPr>
        <p:spPr>
          <a:xfrm>
            <a:off x="128300" y="1717275"/>
            <a:ext cx="4515000" cy="2851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Informations initial about Network</a:t>
            </a:r>
            <a:endParaRPr b="1"/>
          </a:p>
          <a:p>
            <a:pPr indent="0" lvl="0" marL="0" rtl="0" algn="l">
              <a:spcBef>
                <a:spcPts val="1600"/>
              </a:spcBef>
              <a:spcAft>
                <a:spcPts val="0"/>
              </a:spcAft>
              <a:buNone/>
            </a:pPr>
            <a:r>
              <a:rPr lang="en"/>
              <a:t>Category: communication</a:t>
            </a:r>
            <a:endParaRPr/>
          </a:p>
          <a:p>
            <a:pPr indent="0" lvl="0" marL="0" rtl="0" algn="l">
              <a:spcBef>
                <a:spcPts val="1600"/>
              </a:spcBef>
              <a:spcAft>
                <a:spcPts val="0"/>
              </a:spcAft>
              <a:buNone/>
            </a:pPr>
            <a:r>
              <a:rPr lang="en"/>
              <a:t>Nodes (users): 30,398</a:t>
            </a:r>
            <a:endParaRPr/>
          </a:p>
          <a:p>
            <a:pPr indent="0" lvl="0" marL="0" rtl="0" algn="l">
              <a:spcBef>
                <a:spcPts val="1600"/>
              </a:spcBef>
              <a:spcAft>
                <a:spcPts val="0"/>
              </a:spcAft>
              <a:buNone/>
            </a:pPr>
            <a:r>
              <a:rPr lang="en"/>
              <a:t>Edges: 87, 627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1" name="Google Shape;81;p15"/>
          <p:cNvSpPr txBox="1"/>
          <p:nvPr>
            <p:ph idx="1" type="body"/>
          </p:nvPr>
        </p:nvSpPr>
        <p:spPr>
          <a:xfrm>
            <a:off x="4572000" y="1717275"/>
            <a:ext cx="4515000" cy="2851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Work Informations about Network</a:t>
            </a:r>
            <a:endParaRPr b="1"/>
          </a:p>
          <a:p>
            <a:pPr indent="0" lvl="0" marL="0" rtl="0" algn="l">
              <a:spcBef>
                <a:spcPts val="1600"/>
              </a:spcBef>
              <a:spcAft>
                <a:spcPts val="0"/>
              </a:spcAft>
              <a:buNone/>
            </a:pPr>
            <a:r>
              <a:rPr lang="en"/>
              <a:t>To improve analysis about network: </a:t>
            </a:r>
            <a:endParaRPr/>
          </a:p>
          <a:p>
            <a:pPr indent="0" lvl="0" marL="0" rtl="0" algn="l">
              <a:spcBef>
                <a:spcPts val="1600"/>
              </a:spcBef>
              <a:spcAft>
                <a:spcPts val="0"/>
              </a:spcAft>
              <a:buNone/>
            </a:pPr>
            <a:r>
              <a:rPr lang="en"/>
              <a:t>Nodes (users): 15,547 </a:t>
            </a:r>
            <a:endParaRPr/>
          </a:p>
          <a:p>
            <a:pPr indent="0" lvl="0" marL="0" rtl="0" algn="l">
              <a:spcBef>
                <a:spcPts val="1600"/>
              </a:spcBef>
              <a:spcAft>
                <a:spcPts val="0"/>
              </a:spcAft>
              <a:buNone/>
            </a:pPr>
            <a:r>
              <a:rPr lang="en"/>
              <a:t>Edges: 30,000</a:t>
            </a:r>
            <a:endParaRPr/>
          </a:p>
          <a:p>
            <a:pPr indent="0" lvl="0" marL="0" rtl="0" algn="l">
              <a:spcBef>
                <a:spcPts val="1600"/>
              </a:spcBef>
              <a:spcAft>
                <a:spcPts val="0"/>
              </a:spcAft>
              <a:buNone/>
            </a:pPr>
            <a:r>
              <a:rPr lang="en"/>
              <a:t>Decrease: about 50% of nodes and 66% of edges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4106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g</a:t>
            </a:r>
            <a:r>
              <a:rPr lang="en"/>
              <a:t>raph from network social Digg</a:t>
            </a:r>
            <a:endParaRPr/>
          </a:p>
        </p:txBody>
      </p:sp>
      <p:sp>
        <p:nvSpPr>
          <p:cNvPr id="87" name="Google Shape;87;p16"/>
          <p:cNvSpPr txBox="1"/>
          <p:nvPr>
            <p:ph idx="1" type="body"/>
          </p:nvPr>
        </p:nvSpPr>
        <p:spPr>
          <a:xfrm>
            <a:off x="282450" y="1849875"/>
            <a:ext cx="3660600" cy="276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Graph presentation from the initial informations (nodes and edges quantity).</a:t>
            </a:r>
            <a:endParaRPr/>
          </a:p>
          <a:p>
            <a:pPr indent="0" lvl="0" marL="0" rtl="0" algn="just">
              <a:spcBef>
                <a:spcPts val="1600"/>
              </a:spcBef>
              <a:spcAft>
                <a:spcPts val="0"/>
              </a:spcAft>
              <a:buNone/>
            </a:pPr>
            <a:r>
              <a:rPr lang="en"/>
              <a:t>Tool of analysis: Gephi</a:t>
            </a:r>
            <a:endParaRPr/>
          </a:p>
          <a:p>
            <a:pPr indent="0" lvl="0" marL="0" rtl="0" algn="just">
              <a:spcBef>
                <a:spcPts val="1600"/>
              </a:spcBef>
              <a:spcAft>
                <a:spcPts val="0"/>
              </a:spcAft>
              <a:buNone/>
            </a:pPr>
            <a:r>
              <a:rPr lang="en"/>
              <a:t>very confused and difficult to visualize and understand</a:t>
            </a:r>
            <a:endParaRPr/>
          </a:p>
          <a:p>
            <a:pPr indent="0" lvl="0" marL="0" rtl="0" algn="l">
              <a:spcBef>
                <a:spcPts val="1600"/>
              </a:spcBef>
              <a:spcAft>
                <a:spcPts val="1600"/>
              </a:spcAft>
              <a:buNone/>
            </a:pPr>
            <a:r>
              <a:t/>
            </a:r>
            <a:endParaRPr/>
          </a:p>
        </p:txBody>
      </p:sp>
      <p:pic>
        <p:nvPicPr>
          <p:cNvPr id="88" name="Google Shape;88;p16"/>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the data of the file</a:t>
            </a:r>
            <a:endParaRPr/>
          </a:p>
        </p:txBody>
      </p:sp>
      <p:sp>
        <p:nvSpPr>
          <p:cNvPr id="94" name="Google Shape;94;p17"/>
          <p:cNvSpPr txBox="1"/>
          <p:nvPr>
            <p:ph idx="1" type="body"/>
          </p:nvPr>
        </p:nvSpPr>
        <p:spPr>
          <a:xfrm>
            <a:off x="213875" y="124187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How import the data? It is import to right analysis.</a:t>
            </a:r>
            <a:endParaRPr/>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First, attention to the readme file, which informs what is in each file and column of the file that it will be imported.</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In this case, for example, open the file "README.munmun_digg_reply" in any edition tools:</a:t>
            </a:r>
            <a:endParaRPr sz="1400"/>
          </a:p>
          <a:p>
            <a:pPr indent="0" lvl="0" marL="0" rtl="0" algn="l">
              <a:lnSpc>
                <a:spcPct val="100000"/>
              </a:lnSpc>
              <a:spcBef>
                <a:spcPts val="0"/>
              </a:spcBef>
              <a:spcAft>
                <a:spcPts val="0"/>
              </a:spcAft>
              <a:buNone/>
            </a:pPr>
            <a:r>
              <a:rPr lang="en" sz="1400"/>
              <a:t>    </a:t>
            </a:r>
            <a:r>
              <a:rPr b="1" lang="en" sz="1400" u="sng"/>
              <a:t>Files: </a:t>
            </a:r>
            <a:endParaRPr b="1" sz="1400" u="sng"/>
          </a:p>
          <a:p>
            <a:pPr indent="0" lvl="0" marL="0" rtl="0" algn="l">
              <a:lnSpc>
                <a:spcPct val="100000"/>
              </a:lnSpc>
              <a:spcBef>
                <a:spcPts val="0"/>
              </a:spcBef>
              <a:spcAft>
                <a:spcPts val="0"/>
              </a:spcAft>
              <a:buNone/>
            </a:pPr>
            <a:r>
              <a:rPr lang="en" sz="1400"/>
              <a:t>     </a:t>
            </a:r>
            <a:r>
              <a:rPr b="1" lang="en" sz="1400"/>
              <a:t>meta.munmun_digg_reply</a:t>
            </a:r>
            <a:r>
              <a:rPr lang="en" sz="1400"/>
              <a:t> =&gt; Metadata about the networ</a:t>
            </a:r>
            <a:r>
              <a:rPr lang="en" sz="1400"/>
              <a:t>k</a:t>
            </a:r>
            <a:endParaRPr sz="1400"/>
          </a:p>
          <a:p>
            <a:pPr indent="0" lvl="0" marL="0" rtl="0" algn="l">
              <a:lnSpc>
                <a:spcPct val="100000"/>
              </a:lnSpc>
              <a:spcBef>
                <a:spcPts val="0"/>
              </a:spcBef>
              <a:spcAft>
                <a:spcPts val="0"/>
              </a:spcAft>
              <a:buNone/>
            </a:pPr>
            <a:r>
              <a:rPr lang="en" sz="1400"/>
              <a:t>     </a:t>
            </a:r>
            <a:r>
              <a:rPr b="1" lang="en" sz="1400"/>
              <a:t>out.munmun_digg_reply</a:t>
            </a:r>
            <a:r>
              <a:rPr lang="en" sz="1400"/>
              <a:t> =&gt; The adjacency matrix of the network in space separated</a:t>
            </a:r>
            <a:endParaRPr sz="1400"/>
          </a:p>
          <a:p>
            <a:pPr indent="0" lvl="0" marL="0" rtl="0" algn="l">
              <a:lnSpc>
                <a:spcPct val="100000"/>
              </a:lnSpc>
              <a:spcBef>
                <a:spcPts val="0"/>
              </a:spcBef>
              <a:spcAft>
                <a:spcPts val="0"/>
              </a:spcAft>
              <a:buNone/>
            </a:pPr>
            <a:r>
              <a:rPr lang="en" sz="1400"/>
              <a:t>      values format, with one edge per line</a:t>
            </a:r>
            <a:endParaRPr sz="1400"/>
          </a:p>
          <a:p>
            <a:pPr indent="0" lvl="0" marL="0" rtl="0" algn="l">
              <a:lnSpc>
                <a:spcPct val="100000"/>
              </a:lnSpc>
              <a:spcBef>
                <a:spcPts val="0"/>
              </a:spcBef>
              <a:spcAft>
                <a:spcPts val="0"/>
              </a:spcAft>
              <a:buNone/>
            </a:pPr>
            <a:r>
              <a:rPr lang="en" sz="1400"/>
              <a:t>             </a:t>
            </a:r>
            <a:r>
              <a:rPr b="1" lang="en" sz="1400"/>
              <a:t> The meaning of the columns in out.munmun_digg_reply are:</a:t>
            </a:r>
            <a:endParaRPr b="1" sz="1400"/>
          </a:p>
          <a:p>
            <a:pPr indent="0" lvl="0" marL="0" rtl="0" algn="l">
              <a:lnSpc>
                <a:spcPct val="100000"/>
              </a:lnSpc>
              <a:spcBef>
                <a:spcPts val="0"/>
              </a:spcBef>
              <a:spcAft>
                <a:spcPts val="0"/>
              </a:spcAft>
              <a:buNone/>
            </a:pPr>
            <a:r>
              <a:rPr lang="en" sz="1400"/>
              <a:t>              </a:t>
            </a:r>
            <a:r>
              <a:rPr b="1" lang="en" sz="1400"/>
              <a:t>First column:</a:t>
            </a:r>
            <a:r>
              <a:rPr lang="en" sz="1400"/>
              <a:t> ID of from node </a:t>
            </a:r>
            <a:endParaRPr sz="1400"/>
          </a:p>
          <a:p>
            <a:pPr indent="0" lvl="0" marL="0" rtl="0" algn="l">
              <a:lnSpc>
                <a:spcPct val="100000"/>
              </a:lnSpc>
              <a:spcBef>
                <a:spcPts val="0"/>
              </a:spcBef>
              <a:spcAft>
                <a:spcPts val="0"/>
              </a:spcAft>
              <a:buNone/>
            </a:pPr>
            <a:r>
              <a:rPr lang="en" sz="1400"/>
              <a:t>              </a:t>
            </a:r>
            <a:r>
              <a:rPr b="1" lang="en" sz="1400"/>
              <a:t>Second column:</a:t>
            </a:r>
            <a:r>
              <a:rPr lang="en" sz="1400"/>
              <a:t> ID of to node</a:t>
            </a:r>
            <a:endParaRPr sz="1400"/>
          </a:p>
          <a:p>
            <a:pPr indent="0" lvl="0" marL="0" rtl="0" algn="l">
              <a:lnSpc>
                <a:spcPct val="100000"/>
              </a:lnSpc>
              <a:spcBef>
                <a:spcPts val="0"/>
              </a:spcBef>
              <a:spcAft>
                <a:spcPts val="0"/>
              </a:spcAft>
              <a:buNone/>
            </a:pPr>
            <a:r>
              <a:rPr lang="en" sz="1400"/>
              <a:t>              </a:t>
            </a:r>
            <a:r>
              <a:rPr b="1" lang="en" sz="1400"/>
              <a:t>Third column: </a:t>
            </a:r>
            <a:r>
              <a:rPr lang="en" sz="1400"/>
              <a:t>edge weight </a:t>
            </a:r>
            <a:endParaRPr sz="1400"/>
          </a:p>
          <a:p>
            <a:pPr indent="0" lvl="0" marL="0" rtl="0" algn="l">
              <a:lnSpc>
                <a:spcPct val="100000"/>
              </a:lnSpc>
              <a:spcBef>
                <a:spcPts val="0"/>
              </a:spcBef>
              <a:spcAft>
                <a:spcPts val="0"/>
              </a:spcAft>
              <a:buNone/>
            </a:pPr>
            <a:r>
              <a:rPr lang="en" sz="1400"/>
              <a:t>              </a:t>
            </a:r>
            <a:r>
              <a:rPr b="1" lang="en" sz="1400"/>
              <a:t>Fourth column: </a:t>
            </a:r>
            <a:r>
              <a:rPr lang="en" sz="1400"/>
              <a:t>timestamp of the edge</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1532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the data of the file</a:t>
            </a:r>
            <a:endParaRPr/>
          </a:p>
        </p:txBody>
      </p:sp>
      <p:sp>
        <p:nvSpPr>
          <p:cNvPr id="100" name="Google Shape;100;p18"/>
          <p:cNvSpPr txBox="1"/>
          <p:nvPr>
            <p:ph idx="1" type="body"/>
          </p:nvPr>
        </p:nvSpPr>
        <p:spPr>
          <a:xfrm>
            <a:off x="311700" y="916200"/>
            <a:ext cx="8520600" cy="115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u="sng"/>
              <a:t>Data Laboraty</a:t>
            </a:r>
            <a:endParaRPr b="1" u="sng"/>
          </a:p>
          <a:p>
            <a:pPr indent="0" lvl="0" marL="0" rtl="0" algn="l">
              <a:lnSpc>
                <a:spcPct val="100000"/>
              </a:lnSpc>
              <a:spcBef>
                <a:spcPts val="0"/>
              </a:spcBef>
              <a:spcAft>
                <a:spcPts val="0"/>
              </a:spcAft>
              <a:buNone/>
            </a:pPr>
            <a:r>
              <a:rPr lang="en"/>
              <a:t>Case necessary, open the file imported in edition tools and change the name of the columns.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u="sng"/>
              <a:t>The original data imported for Gephi tool:</a:t>
            </a:r>
            <a:endParaRPr b="1" u="sng"/>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sz="1400"/>
          </a:p>
        </p:txBody>
      </p:sp>
      <p:pic>
        <p:nvPicPr>
          <p:cNvPr id="101" name="Google Shape;101;p18"/>
          <p:cNvPicPr preferRelativeResize="0"/>
          <p:nvPr/>
        </p:nvPicPr>
        <p:blipFill>
          <a:blip r:embed="rId3">
            <a:alphaModFix/>
          </a:blip>
          <a:stretch>
            <a:fillRect/>
          </a:stretch>
        </p:blipFill>
        <p:spPr>
          <a:xfrm>
            <a:off x="378400" y="2394750"/>
            <a:ext cx="7499400" cy="264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253350" y="675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considering a decrease in the scope of nodes and edges</a:t>
            </a:r>
            <a:endParaRPr/>
          </a:p>
        </p:txBody>
      </p:sp>
      <p:pic>
        <p:nvPicPr>
          <p:cNvPr id="107" name="Google Shape;107;p19"/>
          <p:cNvPicPr preferRelativeResize="0"/>
          <p:nvPr/>
        </p:nvPicPr>
        <p:blipFill>
          <a:blip r:embed="rId3">
            <a:alphaModFix/>
          </a:blip>
          <a:stretch>
            <a:fillRect/>
          </a:stretch>
        </p:blipFill>
        <p:spPr>
          <a:xfrm>
            <a:off x="152400" y="1304825"/>
            <a:ext cx="3686275" cy="3686275"/>
          </a:xfrm>
          <a:prstGeom prst="rect">
            <a:avLst/>
          </a:prstGeom>
          <a:noFill/>
          <a:ln>
            <a:noFill/>
          </a:ln>
        </p:spPr>
      </p:pic>
      <p:pic>
        <p:nvPicPr>
          <p:cNvPr id="108" name="Google Shape;108;p19"/>
          <p:cNvPicPr preferRelativeResize="0"/>
          <p:nvPr/>
        </p:nvPicPr>
        <p:blipFill>
          <a:blip r:embed="rId4">
            <a:alphaModFix/>
          </a:blip>
          <a:stretch>
            <a:fillRect/>
          </a:stretch>
        </p:blipFill>
        <p:spPr>
          <a:xfrm>
            <a:off x="4958075" y="1152425"/>
            <a:ext cx="3595432" cy="3686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253350" y="219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Triadic Closure</a:t>
            </a:r>
            <a:r>
              <a:rPr lang="en"/>
              <a:t> considering a decrease in the scope of nodes and edges</a:t>
            </a:r>
            <a:endParaRPr/>
          </a:p>
        </p:txBody>
      </p:sp>
      <p:pic>
        <p:nvPicPr>
          <p:cNvPr id="114" name="Google Shape;114;p20"/>
          <p:cNvPicPr preferRelativeResize="0"/>
          <p:nvPr/>
        </p:nvPicPr>
        <p:blipFill>
          <a:blip r:embed="rId3">
            <a:alphaModFix/>
          </a:blip>
          <a:stretch>
            <a:fillRect/>
          </a:stretch>
        </p:blipFill>
        <p:spPr>
          <a:xfrm>
            <a:off x="0" y="1444375"/>
            <a:ext cx="6193874" cy="3592449"/>
          </a:xfrm>
          <a:prstGeom prst="rect">
            <a:avLst/>
          </a:prstGeom>
          <a:noFill/>
          <a:ln>
            <a:noFill/>
          </a:ln>
        </p:spPr>
      </p:pic>
      <p:sp>
        <p:nvSpPr>
          <p:cNvPr id="115" name="Google Shape;115;p20"/>
          <p:cNvSpPr txBox="1"/>
          <p:nvPr/>
        </p:nvSpPr>
        <p:spPr>
          <a:xfrm>
            <a:off x="6302250" y="1658900"/>
            <a:ext cx="2633400" cy="1580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Suppose a zoom in a piece of this graph:</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b="1" lang="en">
                <a:latin typeface="Open Sans"/>
                <a:ea typeface="Open Sans"/>
                <a:cs typeface="Open Sans"/>
                <a:sym typeface="Open Sans"/>
              </a:rPr>
              <a:t>See this region highlighted with red blue</a:t>
            </a:r>
            <a:endParaRPr b="1">
              <a:latin typeface="Open Sans"/>
              <a:ea typeface="Open Sans"/>
              <a:cs typeface="Open Sans"/>
              <a:sym typeface="Open Sans"/>
            </a:endParaRPr>
          </a:p>
        </p:txBody>
      </p:sp>
      <p:sp>
        <p:nvSpPr>
          <p:cNvPr id="116" name="Google Shape;116;p20"/>
          <p:cNvSpPr/>
          <p:nvPr/>
        </p:nvSpPr>
        <p:spPr>
          <a:xfrm>
            <a:off x="942000" y="2213800"/>
            <a:ext cx="1208775" cy="1325475"/>
          </a:xfrm>
          <a:custGeom>
            <a:rect b="b" l="l" r="r" t="t"/>
            <a:pathLst>
              <a:path extrusionOk="0" h="53019" w="48351">
                <a:moveTo>
                  <a:pt x="334" y="1001"/>
                </a:moveTo>
                <a:lnTo>
                  <a:pt x="0" y="53019"/>
                </a:lnTo>
                <a:lnTo>
                  <a:pt x="48351" y="52352"/>
                </a:lnTo>
                <a:lnTo>
                  <a:pt x="48017" y="6336"/>
                </a:lnTo>
                <a:lnTo>
                  <a:pt x="48017" y="0"/>
                </a:lnTo>
                <a:close/>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253350" y="219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Triadic Closure considering a decrease in the scope of nodes and edges</a:t>
            </a:r>
            <a:endParaRPr/>
          </a:p>
        </p:txBody>
      </p:sp>
      <p:sp>
        <p:nvSpPr>
          <p:cNvPr id="122" name="Google Shape;122;p21"/>
          <p:cNvSpPr txBox="1"/>
          <p:nvPr/>
        </p:nvSpPr>
        <p:spPr>
          <a:xfrm>
            <a:off x="4626650" y="1254975"/>
            <a:ext cx="4076400" cy="331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pen Sans"/>
                <a:ea typeface="Open Sans"/>
                <a:cs typeface="Open Sans"/>
                <a:sym typeface="Open Sans"/>
              </a:rPr>
              <a:t>what is triadic closure?</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0" rtl="0" algn="just">
              <a:spcBef>
                <a:spcPts val="0"/>
              </a:spcBef>
              <a:spcAft>
                <a:spcPts val="0"/>
              </a:spcAft>
              <a:buNone/>
            </a:pPr>
            <a:r>
              <a:rPr b="1" i="1" lang="en">
                <a:latin typeface="Open Sans"/>
                <a:ea typeface="Open Sans"/>
                <a:cs typeface="Open Sans"/>
                <a:sym typeface="Open Sans"/>
              </a:rPr>
              <a:t>If two people in a social network have a friend in common, then there is an increased likelihood that they will become friends themselves at some point in the future</a:t>
            </a:r>
            <a:r>
              <a:rPr b="1" lang="en">
                <a:latin typeface="Open Sans"/>
                <a:ea typeface="Open Sans"/>
                <a:cs typeface="Open Sans"/>
                <a:sym typeface="Open Sans"/>
              </a:rPr>
              <a:t>. </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0" rtl="0" algn="just">
              <a:spcBef>
                <a:spcPts val="0"/>
              </a:spcBef>
              <a:spcAft>
                <a:spcPts val="0"/>
              </a:spcAft>
              <a:buNone/>
            </a:pPr>
            <a:r>
              <a:rPr b="1" lang="en">
                <a:latin typeface="Open Sans"/>
                <a:ea typeface="Open Sans"/>
                <a:cs typeface="Open Sans"/>
                <a:sym typeface="Open Sans"/>
              </a:rPr>
              <a:t>For example: </a:t>
            </a:r>
            <a:r>
              <a:rPr i="1" lang="en">
                <a:latin typeface="Open Sans"/>
                <a:ea typeface="Open Sans"/>
                <a:cs typeface="Open Sans"/>
                <a:sym typeface="Open Sans"/>
              </a:rPr>
              <a:t>if nodes </a:t>
            </a:r>
            <a:r>
              <a:rPr b="1" i="1" lang="en">
                <a:latin typeface="Open Sans"/>
                <a:ea typeface="Open Sans"/>
                <a:cs typeface="Open Sans"/>
                <a:sym typeface="Open Sans"/>
              </a:rPr>
              <a:t>B</a:t>
            </a:r>
            <a:r>
              <a:rPr i="1" lang="en">
                <a:latin typeface="Open Sans"/>
                <a:ea typeface="Open Sans"/>
                <a:cs typeface="Open Sans"/>
                <a:sym typeface="Open Sans"/>
              </a:rPr>
              <a:t> and </a:t>
            </a:r>
            <a:r>
              <a:rPr b="1" i="1" lang="en">
                <a:latin typeface="Open Sans"/>
                <a:ea typeface="Open Sans"/>
                <a:cs typeface="Open Sans"/>
                <a:sym typeface="Open Sans"/>
              </a:rPr>
              <a:t>C</a:t>
            </a:r>
            <a:r>
              <a:rPr i="1" lang="en">
                <a:latin typeface="Open Sans"/>
                <a:ea typeface="Open Sans"/>
                <a:cs typeface="Open Sans"/>
                <a:sym typeface="Open Sans"/>
              </a:rPr>
              <a:t> have a friend </a:t>
            </a:r>
            <a:r>
              <a:rPr b="1" i="1" lang="en">
                <a:latin typeface="Open Sans"/>
                <a:ea typeface="Open Sans"/>
                <a:cs typeface="Open Sans"/>
                <a:sym typeface="Open Sans"/>
              </a:rPr>
              <a:t>A</a:t>
            </a:r>
            <a:r>
              <a:rPr i="1" lang="en">
                <a:latin typeface="Open Sans"/>
                <a:ea typeface="Open Sans"/>
                <a:cs typeface="Open Sans"/>
                <a:sym typeface="Open Sans"/>
              </a:rPr>
              <a:t> in common, then the formation of an edge between </a:t>
            </a:r>
            <a:r>
              <a:rPr b="1" i="1" lang="en">
                <a:latin typeface="Open Sans"/>
                <a:ea typeface="Open Sans"/>
                <a:cs typeface="Open Sans"/>
                <a:sym typeface="Open Sans"/>
              </a:rPr>
              <a:t>B</a:t>
            </a:r>
            <a:r>
              <a:rPr i="1" lang="en">
                <a:latin typeface="Open Sans"/>
                <a:ea typeface="Open Sans"/>
                <a:cs typeface="Open Sans"/>
                <a:sym typeface="Open Sans"/>
              </a:rPr>
              <a:t> and </a:t>
            </a:r>
            <a:r>
              <a:rPr b="1" i="1" lang="en">
                <a:latin typeface="Open Sans"/>
                <a:ea typeface="Open Sans"/>
                <a:cs typeface="Open Sans"/>
                <a:sym typeface="Open Sans"/>
              </a:rPr>
              <a:t>C</a:t>
            </a:r>
            <a:r>
              <a:rPr i="1" lang="en">
                <a:latin typeface="Open Sans"/>
                <a:ea typeface="Open Sans"/>
                <a:cs typeface="Open Sans"/>
                <a:sym typeface="Open Sans"/>
              </a:rPr>
              <a:t> produces a situation in which all three nodes </a:t>
            </a:r>
            <a:r>
              <a:rPr b="1" i="1" lang="en">
                <a:latin typeface="Open Sans"/>
                <a:ea typeface="Open Sans"/>
                <a:cs typeface="Open Sans"/>
                <a:sym typeface="Open Sans"/>
              </a:rPr>
              <a:t>A</a:t>
            </a:r>
            <a:r>
              <a:rPr i="1" lang="en">
                <a:latin typeface="Open Sans"/>
                <a:ea typeface="Open Sans"/>
                <a:cs typeface="Open Sans"/>
                <a:sym typeface="Open Sans"/>
              </a:rPr>
              <a:t>, </a:t>
            </a:r>
            <a:r>
              <a:rPr b="1" i="1" lang="en">
                <a:latin typeface="Open Sans"/>
                <a:ea typeface="Open Sans"/>
                <a:cs typeface="Open Sans"/>
                <a:sym typeface="Open Sans"/>
              </a:rPr>
              <a:t>B</a:t>
            </a:r>
            <a:r>
              <a:rPr i="1" lang="en">
                <a:latin typeface="Open Sans"/>
                <a:ea typeface="Open Sans"/>
                <a:cs typeface="Open Sans"/>
                <a:sym typeface="Open Sans"/>
              </a:rPr>
              <a:t>, and </a:t>
            </a:r>
            <a:r>
              <a:rPr b="1" i="1" lang="en">
                <a:latin typeface="Open Sans"/>
                <a:ea typeface="Open Sans"/>
                <a:cs typeface="Open Sans"/>
                <a:sym typeface="Open Sans"/>
              </a:rPr>
              <a:t>C</a:t>
            </a:r>
            <a:r>
              <a:rPr i="1" lang="en">
                <a:latin typeface="Open Sans"/>
                <a:ea typeface="Open Sans"/>
                <a:cs typeface="Open Sans"/>
                <a:sym typeface="Open Sans"/>
              </a:rPr>
              <a:t> have edges connecting each other — a structure we refer to as a triangle in the network. The term </a:t>
            </a:r>
            <a:r>
              <a:rPr b="1" i="1" lang="en">
                <a:solidFill>
                  <a:srgbClr val="FF0000"/>
                </a:solidFill>
                <a:latin typeface="Open Sans"/>
                <a:ea typeface="Open Sans"/>
                <a:cs typeface="Open Sans"/>
                <a:sym typeface="Open Sans"/>
              </a:rPr>
              <a:t>“triadic closure”</a:t>
            </a:r>
            <a:r>
              <a:rPr i="1" lang="en">
                <a:latin typeface="Open Sans"/>
                <a:ea typeface="Open Sans"/>
                <a:cs typeface="Open Sans"/>
                <a:sym typeface="Open Sans"/>
              </a:rPr>
              <a:t> comes from the fact that the </a:t>
            </a:r>
            <a:r>
              <a:rPr b="1" i="1" lang="en">
                <a:latin typeface="Open Sans"/>
                <a:ea typeface="Open Sans"/>
                <a:cs typeface="Open Sans"/>
                <a:sym typeface="Open Sans"/>
              </a:rPr>
              <a:t>B-C</a:t>
            </a:r>
            <a:r>
              <a:rPr i="1" lang="en">
                <a:latin typeface="Open Sans"/>
                <a:ea typeface="Open Sans"/>
                <a:cs typeface="Open Sans"/>
                <a:sym typeface="Open Sans"/>
              </a:rPr>
              <a:t> edge has the effect of “closing” the third side of this triangle. </a:t>
            </a:r>
            <a:endParaRPr i="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2286000" rtl="0" algn="just">
              <a:spcBef>
                <a:spcPts val="0"/>
              </a:spcBef>
              <a:spcAft>
                <a:spcPts val="0"/>
              </a:spcAft>
              <a:buNone/>
            </a:pPr>
            <a:r>
              <a:rPr b="1" lang="en">
                <a:latin typeface="Open Sans"/>
                <a:ea typeface="Open Sans"/>
                <a:cs typeface="Open Sans"/>
                <a:sym typeface="Open Sans"/>
              </a:rPr>
              <a:t>Chapter 3, pg. 48.</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a:p>
            <a:pPr indent="0" lvl="0" marL="0" rtl="0" algn="just">
              <a:spcBef>
                <a:spcPts val="0"/>
              </a:spcBef>
              <a:spcAft>
                <a:spcPts val="0"/>
              </a:spcAft>
              <a:buNone/>
            </a:pPr>
            <a:r>
              <a:t/>
            </a:r>
            <a:endParaRPr b="1">
              <a:latin typeface="Open Sans"/>
              <a:ea typeface="Open Sans"/>
              <a:cs typeface="Open Sans"/>
              <a:sym typeface="Open Sans"/>
            </a:endParaRPr>
          </a:p>
        </p:txBody>
      </p:sp>
      <p:pic>
        <p:nvPicPr>
          <p:cNvPr id="123" name="Google Shape;123;p21"/>
          <p:cNvPicPr preferRelativeResize="0"/>
          <p:nvPr/>
        </p:nvPicPr>
        <p:blipFill>
          <a:blip r:embed="rId3">
            <a:alphaModFix/>
          </a:blip>
          <a:stretch>
            <a:fillRect/>
          </a:stretch>
        </p:blipFill>
        <p:spPr>
          <a:xfrm>
            <a:off x="825300" y="1457525"/>
            <a:ext cx="3544925" cy="3319175"/>
          </a:xfrm>
          <a:prstGeom prst="rect">
            <a:avLst/>
          </a:prstGeom>
          <a:noFill/>
          <a:ln>
            <a:noFill/>
          </a:ln>
        </p:spPr>
      </p:pic>
      <p:cxnSp>
        <p:nvCxnSpPr>
          <p:cNvPr id="124" name="Google Shape;124;p21"/>
          <p:cNvCxnSpPr/>
          <p:nvPr/>
        </p:nvCxnSpPr>
        <p:spPr>
          <a:xfrm>
            <a:off x="2659275" y="1675600"/>
            <a:ext cx="350100" cy="375000"/>
          </a:xfrm>
          <a:prstGeom prst="straightConnector1">
            <a:avLst/>
          </a:prstGeom>
          <a:noFill/>
          <a:ln cap="flat" cmpd="sng" w="38100">
            <a:solidFill>
              <a:srgbClr val="FF0000"/>
            </a:solidFill>
            <a:prstDash val="solid"/>
            <a:round/>
            <a:headEnd len="med" w="med" type="none"/>
            <a:tailEnd len="med" w="med" type="none"/>
          </a:ln>
        </p:spPr>
      </p:cxnSp>
      <p:sp>
        <p:nvSpPr>
          <p:cNvPr id="125" name="Google Shape;125;p21"/>
          <p:cNvSpPr txBox="1"/>
          <p:nvPr/>
        </p:nvSpPr>
        <p:spPr>
          <a:xfrm>
            <a:off x="2386550" y="1792300"/>
            <a:ext cx="3501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sp>
        <p:nvSpPr>
          <p:cNvPr id="126" name="Google Shape;126;p21"/>
          <p:cNvSpPr txBox="1"/>
          <p:nvPr/>
        </p:nvSpPr>
        <p:spPr>
          <a:xfrm>
            <a:off x="2386550" y="1457525"/>
            <a:ext cx="3501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127" name="Google Shape;127;p21"/>
          <p:cNvSpPr txBox="1"/>
          <p:nvPr/>
        </p:nvSpPr>
        <p:spPr>
          <a:xfrm>
            <a:off x="2905750" y="1898200"/>
            <a:ext cx="3501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cxnSp>
        <p:nvCxnSpPr>
          <p:cNvPr id="128" name="Google Shape;128;p21"/>
          <p:cNvCxnSpPr/>
          <p:nvPr/>
        </p:nvCxnSpPr>
        <p:spPr>
          <a:xfrm>
            <a:off x="2892700" y="3009400"/>
            <a:ext cx="8400" cy="200100"/>
          </a:xfrm>
          <a:prstGeom prst="straightConnector1">
            <a:avLst/>
          </a:prstGeom>
          <a:noFill/>
          <a:ln cap="flat" cmpd="sng" w="38100">
            <a:solidFill>
              <a:srgbClr val="FF0000"/>
            </a:solidFill>
            <a:prstDash val="solid"/>
            <a:round/>
            <a:headEnd len="med" w="med" type="none"/>
            <a:tailEnd len="med" w="med" type="none"/>
          </a:ln>
        </p:spPr>
      </p:cxnSp>
      <p:sp>
        <p:nvSpPr>
          <p:cNvPr id="129" name="Google Shape;129;p21"/>
          <p:cNvSpPr txBox="1"/>
          <p:nvPr/>
        </p:nvSpPr>
        <p:spPr>
          <a:xfrm>
            <a:off x="3172525" y="2929613"/>
            <a:ext cx="3501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sp>
        <p:nvSpPr>
          <p:cNvPr id="130" name="Google Shape;130;p21"/>
          <p:cNvSpPr txBox="1"/>
          <p:nvPr/>
        </p:nvSpPr>
        <p:spPr>
          <a:xfrm>
            <a:off x="2538950" y="2798850"/>
            <a:ext cx="3501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131" name="Google Shape;131;p21"/>
          <p:cNvSpPr txBox="1"/>
          <p:nvPr/>
        </p:nvSpPr>
        <p:spPr>
          <a:xfrm>
            <a:off x="2721850" y="3207450"/>
            <a:ext cx="3501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cxnSp>
        <p:nvCxnSpPr>
          <p:cNvPr id="132" name="Google Shape;132;p21"/>
          <p:cNvCxnSpPr>
            <a:endCxn id="133" idx="3"/>
          </p:cNvCxnSpPr>
          <p:nvPr/>
        </p:nvCxnSpPr>
        <p:spPr>
          <a:xfrm flipH="1" rot="10800000">
            <a:off x="3684700" y="1506400"/>
            <a:ext cx="92700" cy="411000"/>
          </a:xfrm>
          <a:prstGeom prst="straightConnector1">
            <a:avLst/>
          </a:prstGeom>
          <a:noFill/>
          <a:ln cap="flat" cmpd="sng" w="38100">
            <a:solidFill>
              <a:srgbClr val="FF0000"/>
            </a:solidFill>
            <a:prstDash val="solid"/>
            <a:round/>
            <a:headEnd len="med" w="med" type="none"/>
            <a:tailEnd len="med" w="med" type="none"/>
          </a:ln>
        </p:spPr>
      </p:cxnSp>
      <p:sp>
        <p:nvSpPr>
          <p:cNvPr id="134" name="Google Shape;134;p21"/>
          <p:cNvSpPr txBox="1"/>
          <p:nvPr/>
        </p:nvSpPr>
        <p:spPr>
          <a:xfrm>
            <a:off x="3866775" y="1974400"/>
            <a:ext cx="3501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sp>
        <p:nvSpPr>
          <p:cNvPr id="135" name="Google Shape;135;p21"/>
          <p:cNvSpPr txBox="1"/>
          <p:nvPr/>
        </p:nvSpPr>
        <p:spPr>
          <a:xfrm>
            <a:off x="3410750" y="1786175"/>
            <a:ext cx="3501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133" name="Google Shape;133;p21"/>
          <p:cNvSpPr txBox="1"/>
          <p:nvPr/>
        </p:nvSpPr>
        <p:spPr>
          <a:xfrm>
            <a:off x="3427300" y="1337200"/>
            <a:ext cx="3501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